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4.xml"/>
  <Override ContentType="application/vnd.openxmlformats-officedocument.presentationml.slideMaster+xml" PartName="/ppt/slideMasters/slideMaster12.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6.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817" r:id="rId5"/>
    <p:sldMasterId id="2147483818" r:id="rId6"/>
    <p:sldMasterId id="2147483819" r:id="rId7"/>
    <p:sldMasterId id="2147483820" r:id="rId8"/>
    <p:sldMasterId id="2147483821" r:id="rId9"/>
    <p:sldMasterId id="2147483822" r:id="rId10"/>
    <p:sldMasterId id="2147483823" r:id="rId11"/>
    <p:sldMasterId id="2147483824" r:id="rId12"/>
    <p:sldMasterId id="2147483825" r:id="rId13"/>
    <p:sldMasterId id="2147483826" r:id="rId14"/>
    <p:sldMasterId id="2147483827" r:id="rId15"/>
    <p:sldMasterId id="2147483828" r:id="rId16"/>
    <p:sldMasterId id="2147483829" r:id="rId17"/>
    <p:sldMasterId id="2147483830" r:id="rId18"/>
    <p:sldMasterId id="2147483831" r:id="rId19"/>
  </p:sldMasterIdLst>
  <p:notesMasterIdLst>
    <p:notesMasterId r:id="rId20"/>
  </p:notesMasterIdLst>
  <p:sldIdLst>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09" r:id="rId74"/>
    <p:sldId id="310" r:id="rId75"/>
    <p:sldId id="311" r:id="rId76"/>
    <p:sldId id="312" r:id="rId77"/>
    <p:sldId id="313" r:id="rId78"/>
    <p:sldId id="314" r:id="rId79"/>
    <p:sldId id="315" r:id="rId80"/>
    <p:sldId id="316" r:id="rId81"/>
    <p:sldId id="317" r:id="rId8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051545-3E37-4B2C-A1BA-1944981978D5}">
  <a:tblStyle styleId="{1B051545-3E37-4B2C-A1BA-1944981978D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0.xml"/><Relationship Id="rId42" Type="http://schemas.openxmlformats.org/officeDocument/2006/relationships/slide" Target="slides/slide22.xml"/><Relationship Id="rId41" Type="http://schemas.openxmlformats.org/officeDocument/2006/relationships/slide" Target="slides/slide21.xml"/><Relationship Id="rId44" Type="http://schemas.openxmlformats.org/officeDocument/2006/relationships/slide" Target="slides/slide24.xml"/><Relationship Id="rId43" Type="http://schemas.openxmlformats.org/officeDocument/2006/relationships/slide" Target="slides/slide23.xml"/><Relationship Id="rId46" Type="http://schemas.openxmlformats.org/officeDocument/2006/relationships/slide" Target="slides/slide26.xml"/><Relationship Id="rId45" Type="http://schemas.openxmlformats.org/officeDocument/2006/relationships/slide" Target="slides/slide25.xml"/><Relationship Id="rId80" Type="http://schemas.openxmlformats.org/officeDocument/2006/relationships/slide" Target="slides/slide60.xml"/><Relationship Id="rId82" Type="http://schemas.openxmlformats.org/officeDocument/2006/relationships/slide" Target="slides/slide62.xml"/><Relationship Id="rId81" Type="http://schemas.openxmlformats.org/officeDocument/2006/relationships/slide" Target="slides/slide61.xml"/><Relationship Id="rId1" Type="http://schemas.openxmlformats.org/officeDocument/2006/relationships/theme" Target="theme/theme9.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28.xml"/><Relationship Id="rId47" Type="http://schemas.openxmlformats.org/officeDocument/2006/relationships/slide" Target="slides/slide27.xml"/><Relationship Id="rId49" Type="http://schemas.openxmlformats.org/officeDocument/2006/relationships/slide" Target="slides/slide2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53.xml"/><Relationship Id="rId72" Type="http://schemas.openxmlformats.org/officeDocument/2006/relationships/slide" Target="slides/slide52.xml"/><Relationship Id="rId31" Type="http://schemas.openxmlformats.org/officeDocument/2006/relationships/slide" Target="slides/slide11.xml"/><Relationship Id="rId75" Type="http://schemas.openxmlformats.org/officeDocument/2006/relationships/slide" Target="slides/slide55.xml"/><Relationship Id="rId30" Type="http://schemas.openxmlformats.org/officeDocument/2006/relationships/slide" Target="slides/slide10.xml"/><Relationship Id="rId74" Type="http://schemas.openxmlformats.org/officeDocument/2006/relationships/slide" Target="slides/slide54.xml"/><Relationship Id="rId33" Type="http://schemas.openxmlformats.org/officeDocument/2006/relationships/slide" Target="slides/slide13.xml"/><Relationship Id="rId77" Type="http://schemas.openxmlformats.org/officeDocument/2006/relationships/slide" Target="slides/slide57.xml"/><Relationship Id="rId32" Type="http://schemas.openxmlformats.org/officeDocument/2006/relationships/slide" Target="slides/slide12.xml"/><Relationship Id="rId76" Type="http://schemas.openxmlformats.org/officeDocument/2006/relationships/slide" Target="slides/slide56.xml"/><Relationship Id="rId35" Type="http://schemas.openxmlformats.org/officeDocument/2006/relationships/slide" Target="slides/slide15.xml"/><Relationship Id="rId79" Type="http://schemas.openxmlformats.org/officeDocument/2006/relationships/slide" Target="slides/slide59.xml"/><Relationship Id="rId34" Type="http://schemas.openxmlformats.org/officeDocument/2006/relationships/slide" Target="slides/slide14.xml"/><Relationship Id="rId78" Type="http://schemas.openxmlformats.org/officeDocument/2006/relationships/slide" Target="slides/slide58.xml"/><Relationship Id="rId71" Type="http://schemas.openxmlformats.org/officeDocument/2006/relationships/slide" Target="slides/slide51.xml"/><Relationship Id="rId70" Type="http://schemas.openxmlformats.org/officeDocument/2006/relationships/slide" Target="slides/slide50.xml"/><Relationship Id="rId37" Type="http://schemas.openxmlformats.org/officeDocument/2006/relationships/slide" Target="slides/slide17.xml"/><Relationship Id="rId36" Type="http://schemas.openxmlformats.org/officeDocument/2006/relationships/slide" Target="slides/slide16.xml"/><Relationship Id="rId39" Type="http://schemas.openxmlformats.org/officeDocument/2006/relationships/slide" Target="slides/slide19.xml"/><Relationship Id="rId38" Type="http://schemas.openxmlformats.org/officeDocument/2006/relationships/slide" Target="slides/slide18.xml"/><Relationship Id="rId62" Type="http://schemas.openxmlformats.org/officeDocument/2006/relationships/slide" Target="slides/slide42.xml"/><Relationship Id="rId61" Type="http://schemas.openxmlformats.org/officeDocument/2006/relationships/slide" Target="slides/slide41.xml"/><Relationship Id="rId20" Type="http://schemas.openxmlformats.org/officeDocument/2006/relationships/notesMaster" Target="notesMasters/notesMaster1.xml"/><Relationship Id="rId64" Type="http://schemas.openxmlformats.org/officeDocument/2006/relationships/slide" Target="slides/slide44.xml"/><Relationship Id="rId63" Type="http://schemas.openxmlformats.org/officeDocument/2006/relationships/slide" Target="slides/slide43.xml"/><Relationship Id="rId22" Type="http://schemas.openxmlformats.org/officeDocument/2006/relationships/slide" Target="slides/slide2.xml"/><Relationship Id="rId66" Type="http://schemas.openxmlformats.org/officeDocument/2006/relationships/slide" Target="slides/slide46.xml"/><Relationship Id="rId21" Type="http://schemas.openxmlformats.org/officeDocument/2006/relationships/slide" Target="slides/slide1.xml"/><Relationship Id="rId65" Type="http://schemas.openxmlformats.org/officeDocument/2006/relationships/slide" Target="slides/slide45.xml"/><Relationship Id="rId24" Type="http://schemas.openxmlformats.org/officeDocument/2006/relationships/slide" Target="slides/slide4.xml"/><Relationship Id="rId68" Type="http://schemas.openxmlformats.org/officeDocument/2006/relationships/slide" Target="slides/slide48.xml"/><Relationship Id="rId23" Type="http://schemas.openxmlformats.org/officeDocument/2006/relationships/slide" Target="slides/slide3.xml"/><Relationship Id="rId67" Type="http://schemas.openxmlformats.org/officeDocument/2006/relationships/slide" Target="slides/slide47.xml"/><Relationship Id="rId60" Type="http://schemas.openxmlformats.org/officeDocument/2006/relationships/slide" Target="slides/slide40.xml"/><Relationship Id="rId26" Type="http://schemas.openxmlformats.org/officeDocument/2006/relationships/slide" Target="slides/slide6.xml"/><Relationship Id="rId25" Type="http://schemas.openxmlformats.org/officeDocument/2006/relationships/slide" Target="slides/slide5.xml"/><Relationship Id="rId69" Type="http://schemas.openxmlformats.org/officeDocument/2006/relationships/slide" Target="slides/slide49.xml"/><Relationship Id="rId28" Type="http://schemas.openxmlformats.org/officeDocument/2006/relationships/slide" Target="slides/slide8.xml"/><Relationship Id="rId27" Type="http://schemas.openxmlformats.org/officeDocument/2006/relationships/slide" Target="slides/slide7.xml"/><Relationship Id="rId29" Type="http://schemas.openxmlformats.org/officeDocument/2006/relationships/slide" Target="slides/slide9.xml"/><Relationship Id="rId51" Type="http://schemas.openxmlformats.org/officeDocument/2006/relationships/slide" Target="slides/slide31.xml"/><Relationship Id="rId50" Type="http://schemas.openxmlformats.org/officeDocument/2006/relationships/slide" Target="slides/slide30.xml"/><Relationship Id="rId53" Type="http://schemas.openxmlformats.org/officeDocument/2006/relationships/slide" Target="slides/slide33.xml"/><Relationship Id="rId52" Type="http://schemas.openxmlformats.org/officeDocument/2006/relationships/slide" Target="slides/slide32.xml"/><Relationship Id="rId11" Type="http://schemas.openxmlformats.org/officeDocument/2006/relationships/slideMaster" Target="slideMasters/slideMaster7.xml"/><Relationship Id="rId55" Type="http://schemas.openxmlformats.org/officeDocument/2006/relationships/slide" Target="slides/slide35.xml"/><Relationship Id="rId10" Type="http://schemas.openxmlformats.org/officeDocument/2006/relationships/slideMaster" Target="slideMasters/slideMaster6.xml"/><Relationship Id="rId54" Type="http://schemas.openxmlformats.org/officeDocument/2006/relationships/slide" Target="slides/slide34.xml"/><Relationship Id="rId13" Type="http://schemas.openxmlformats.org/officeDocument/2006/relationships/slideMaster" Target="slideMasters/slideMaster9.xml"/><Relationship Id="rId57" Type="http://schemas.openxmlformats.org/officeDocument/2006/relationships/slide" Target="slides/slide37.xml"/><Relationship Id="rId12" Type="http://schemas.openxmlformats.org/officeDocument/2006/relationships/slideMaster" Target="slideMasters/slideMaster8.xml"/><Relationship Id="rId56" Type="http://schemas.openxmlformats.org/officeDocument/2006/relationships/slide" Target="slides/slide36.xml"/><Relationship Id="rId15" Type="http://schemas.openxmlformats.org/officeDocument/2006/relationships/slideMaster" Target="slideMasters/slideMaster11.xml"/><Relationship Id="rId59" Type="http://schemas.openxmlformats.org/officeDocument/2006/relationships/slide" Target="slides/slide39.xml"/><Relationship Id="rId14" Type="http://schemas.openxmlformats.org/officeDocument/2006/relationships/slideMaster" Target="slideMasters/slideMaster10.xml"/><Relationship Id="rId58" Type="http://schemas.openxmlformats.org/officeDocument/2006/relationships/slide" Target="slides/slide38.xml"/><Relationship Id="rId17" Type="http://schemas.openxmlformats.org/officeDocument/2006/relationships/slideMaster" Target="slideMasters/slideMaster13.xml"/><Relationship Id="rId16" Type="http://schemas.openxmlformats.org/officeDocument/2006/relationships/slideMaster" Target="slideMasters/slideMaster12.xml"/><Relationship Id="rId19" Type="http://schemas.openxmlformats.org/officeDocument/2006/relationships/slideMaster" Target="slideMasters/slideMaster15.xml"/><Relationship Id="rId18" Type="http://schemas.openxmlformats.org/officeDocument/2006/relationships/slideMaster" Target="slideMasters/slideMaster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878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3" name="Google Shape;1173;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9" name="Google Shape;1259;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0" name="Google Shape;1270;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6" name="Google Shape;1276;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6" name="Google Shape;128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4" name="Google Shape;1294;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0" name="Google Shape;1300;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6" name="Google Shape;1306;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2" name="Google Shape;1312;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318" name="Google Shape;131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9" name="Google Shape;1319;p18: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7" name="Google Shape;1327;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0" name="Google Shape;1180;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4" name="Google Shape;1334;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2" name="Google Shape;1342;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7" name="Google Shape;1357;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7" name="Google Shape;1367;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373" name="Google Shape;137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4" name="Google Shape;1374;p24: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7" name="Google Shape;1387;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3" name="Google Shape;1393;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4" name="Google Shape;1404;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0" name="Google Shape;1410;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7" name="Google Shape;1417;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6" name="Google Shape;1186;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3" name="Google Shape;1423;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4" name="Google Shape;1434;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0" name="Google Shape;1440;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8" name="Google Shape;1448;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4" name="Google Shape;1454;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0" name="Google Shape;1460;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6" name="Google Shape;1466;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5" name="Google Shape;1475;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2" name="Google Shape;1482;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9" name="Google Shape;1489;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5" name="Google Shape;1195;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6" name="Google Shape;1496;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2" name="Google Shape;1502;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5" name="Google Shape;1515;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1" name="Google Shape;1521;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6" name="Google Shape;1536;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9" name="Google Shape;1549;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0" name="Google Shape;1560;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7" name="Google Shape;1567;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4" name="Google Shape;1574;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1" name="Google Shape;1591;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3" name="Google Shape;1203;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2" name="Google Shape;1602;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8" name="Google Shape;1608;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9" name="Shape 1619"/>
        <p:cNvGrpSpPr/>
        <p:nvPr/>
      </p:nvGrpSpPr>
      <p:grpSpPr>
        <a:xfrm>
          <a:off x="0" y="0"/>
          <a:ext cx="0" cy="0"/>
          <a:chOff x="0" y="0"/>
          <a:chExt cx="0" cy="0"/>
        </a:xfrm>
      </p:grpSpPr>
      <p:sp>
        <p:nvSpPr>
          <p:cNvPr id="1620" name="Google Shape;1620;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1" name="Google Shape;1621;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7" name="Google Shape;1627;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8" name="Google Shape;1638;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4" name="Google Shape;1644;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3" name="Google Shape;1653;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59" name="Google Shape;165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0" name="Google Shape;1660;p57: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666" name="Google Shape;1666;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7" name="Google Shape;1667;p58: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7" name="Google Shape;1677;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9" name="Google Shape;1209;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3" name="Google Shape;1683;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9" name="Google Shape;1689;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5" name="Google Shape;1695;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2" name="Google Shape;1222;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0" name="Google Shape;1230;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1" name="Google Shape;1241;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8" name="Google Shape;18;p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5" name="Shape 695"/>
        <p:cNvGrpSpPr/>
        <p:nvPr/>
      </p:nvGrpSpPr>
      <p:grpSpPr>
        <a:xfrm>
          <a:off x="0" y="0"/>
          <a:ext cx="0" cy="0"/>
          <a:chOff x="0" y="0"/>
          <a:chExt cx="0" cy="0"/>
        </a:xfrm>
      </p:grpSpPr>
      <p:sp>
        <p:nvSpPr>
          <p:cNvPr id="696" name="Google Shape;696;p11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97" name="Google Shape;697;p110"/>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8" name="Google Shape;698;p1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9" name="Google Shape;699;p1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0" name="Google Shape;700;p1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1" name="Shape 701"/>
        <p:cNvGrpSpPr/>
        <p:nvPr/>
      </p:nvGrpSpPr>
      <p:grpSpPr>
        <a:xfrm>
          <a:off x="0" y="0"/>
          <a:ext cx="0" cy="0"/>
          <a:chOff x="0" y="0"/>
          <a:chExt cx="0" cy="0"/>
        </a:xfrm>
      </p:grpSpPr>
      <p:sp>
        <p:nvSpPr>
          <p:cNvPr id="702" name="Google Shape;702;p1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3" name="Google Shape;703;p111"/>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04" name="Google Shape;704;p1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05" name="Google Shape;705;p1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6" name="Google Shape;706;p1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7" name="Google Shape;707;p1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8" name="Shape 708"/>
        <p:cNvGrpSpPr/>
        <p:nvPr/>
      </p:nvGrpSpPr>
      <p:grpSpPr>
        <a:xfrm>
          <a:off x="0" y="0"/>
          <a:ext cx="0" cy="0"/>
          <a:chOff x="0" y="0"/>
          <a:chExt cx="0" cy="0"/>
        </a:xfrm>
      </p:grpSpPr>
      <p:sp>
        <p:nvSpPr>
          <p:cNvPr id="709" name="Google Shape;709;p11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10" name="Google Shape;710;p11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711" name="Google Shape;711;p11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12" name="Google Shape;712;p1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3" name="Google Shape;713;p1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4" name="Google Shape;714;p1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5" name="Shape 715"/>
        <p:cNvGrpSpPr/>
        <p:nvPr/>
      </p:nvGrpSpPr>
      <p:grpSpPr>
        <a:xfrm>
          <a:off x="0" y="0"/>
          <a:ext cx="0" cy="0"/>
          <a:chOff x="0" y="0"/>
          <a:chExt cx="0" cy="0"/>
        </a:xfrm>
      </p:grpSpPr>
      <p:sp>
        <p:nvSpPr>
          <p:cNvPr id="716" name="Google Shape;716;p1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7" name="Google Shape;717;p1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8" name="Google Shape;718;p1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9" name="Shape 719"/>
        <p:cNvGrpSpPr/>
        <p:nvPr/>
      </p:nvGrpSpPr>
      <p:grpSpPr>
        <a:xfrm>
          <a:off x="0" y="0"/>
          <a:ext cx="0" cy="0"/>
          <a:chOff x="0" y="0"/>
          <a:chExt cx="0" cy="0"/>
        </a:xfrm>
      </p:grpSpPr>
      <p:sp>
        <p:nvSpPr>
          <p:cNvPr id="720" name="Google Shape;720;p11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21" name="Google Shape;721;p1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2" name="Google Shape;722;p1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3" name="Google Shape;723;p1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24" name="Shape 724"/>
        <p:cNvGrpSpPr/>
        <p:nvPr/>
      </p:nvGrpSpPr>
      <p:grpSpPr>
        <a:xfrm>
          <a:off x="0" y="0"/>
          <a:ext cx="0" cy="0"/>
          <a:chOff x="0" y="0"/>
          <a:chExt cx="0" cy="0"/>
        </a:xfrm>
      </p:grpSpPr>
      <p:sp>
        <p:nvSpPr>
          <p:cNvPr id="725" name="Google Shape;725;p11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26" name="Google Shape;726;p11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27" name="Google Shape;727;p11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28" name="Google Shape;728;p11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29" name="Google Shape;729;p11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30" name="Google Shape;730;p1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1" name="Google Shape;731;p1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2" name="Google Shape;732;p1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33" name="Shape 733"/>
        <p:cNvGrpSpPr/>
        <p:nvPr/>
      </p:nvGrpSpPr>
      <p:grpSpPr>
        <a:xfrm>
          <a:off x="0" y="0"/>
          <a:ext cx="0" cy="0"/>
          <a:chOff x="0" y="0"/>
          <a:chExt cx="0" cy="0"/>
        </a:xfrm>
      </p:grpSpPr>
      <p:sp>
        <p:nvSpPr>
          <p:cNvPr id="734" name="Google Shape;734;p11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35" name="Google Shape;735;p1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36" name="Google Shape;736;p1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37" name="Google Shape;737;p1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8" name="Google Shape;738;p1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9" name="Google Shape;739;p1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0" name="Shape 740"/>
        <p:cNvGrpSpPr/>
        <p:nvPr/>
      </p:nvGrpSpPr>
      <p:grpSpPr>
        <a:xfrm>
          <a:off x="0" y="0"/>
          <a:ext cx="0" cy="0"/>
          <a:chOff x="0" y="0"/>
          <a:chExt cx="0" cy="0"/>
        </a:xfrm>
      </p:grpSpPr>
      <p:sp>
        <p:nvSpPr>
          <p:cNvPr id="741" name="Google Shape;741;p11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2" name="Google Shape;742;p11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743" name="Google Shape;743;p1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4" name="Google Shape;744;p1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5" name="Google Shape;745;p1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6" name="Shape 746"/>
        <p:cNvGrpSpPr/>
        <p:nvPr/>
      </p:nvGrpSpPr>
      <p:grpSpPr>
        <a:xfrm>
          <a:off x="0" y="0"/>
          <a:ext cx="0" cy="0"/>
          <a:chOff x="0" y="0"/>
          <a:chExt cx="0" cy="0"/>
        </a:xfrm>
      </p:grpSpPr>
      <p:sp>
        <p:nvSpPr>
          <p:cNvPr id="747" name="Google Shape;747;p11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8" name="Google Shape;748;p11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749" name="Google Shape;749;p1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0" name="Google Shape;750;p1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1" name="Google Shape;751;p1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58" name="Shape 758"/>
        <p:cNvGrpSpPr/>
        <p:nvPr/>
      </p:nvGrpSpPr>
      <p:grpSpPr>
        <a:xfrm>
          <a:off x="0" y="0"/>
          <a:ext cx="0" cy="0"/>
          <a:chOff x="0" y="0"/>
          <a:chExt cx="0" cy="0"/>
        </a:xfrm>
      </p:grpSpPr>
      <p:sp>
        <p:nvSpPr>
          <p:cNvPr id="759" name="Google Shape;759;p12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60" name="Google Shape;760;p120"/>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1" name="Google Shape;761;p12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2" name="Google Shape;762;p12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3" name="Google Shape;763;p12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1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1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764" name="Shape 764"/>
        <p:cNvGrpSpPr/>
        <p:nvPr/>
      </p:nvGrpSpPr>
      <p:grpSpPr>
        <a:xfrm>
          <a:off x="0" y="0"/>
          <a:ext cx="0" cy="0"/>
          <a:chOff x="0" y="0"/>
          <a:chExt cx="0" cy="0"/>
        </a:xfrm>
      </p:grpSpPr>
      <p:sp>
        <p:nvSpPr>
          <p:cNvPr id="765" name="Google Shape;765;p1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66" name="Google Shape;766;p121"/>
          <p:cNvSpPr txBox="1"/>
          <p:nvPr>
            <p:ph idx="1" type="body"/>
          </p:nvPr>
        </p:nvSpPr>
        <p:spPr>
          <a:xfrm>
            <a:off x="457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7" name="Google Shape;767;p121"/>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8" name="Google Shape;768;p121"/>
          <p:cNvSpPr txBox="1"/>
          <p:nvPr>
            <p:ph idx="3" type="body"/>
          </p:nvPr>
        </p:nvSpPr>
        <p:spPr>
          <a:xfrm>
            <a:off x="457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9" name="Google Shape;769;p121"/>
          <p:cNvSpPr txBox="1"/>
          <p:nvPr>
            <p:ph idx="4"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0" name="Google Shape;770;p12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1" name="Google Shape;771;p12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2" name="Google Shape;772;p12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773" name="Shape 773"/>
        <p:cNvGrpSpPr/>
        <p:nvPr/>
      </p:nvGrpSpPr>
      <p:grpSpPr>
        <a:xfrm>
          <a:off x="0" y="0"/>
          <a:ext cx="0" cy="0"/>
          <a:chOff x="0" y="0"/>
          <a:chExt cx="0" cy="0"/>
        </a:xfrm>
      </p:grpSpPr>
      <p:sp>
        <p:nvSpPr>
          <p:cNvPr id="774" name="Google Shape;774;p1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75" name="Google Shape;775;p12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6" name="Google Shape;776;p12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7" name="Google Shape;777;p12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78" name="Shape 778"/>
        <p:cNvGrpSpPr/>
        <p:nvPr/>
      </p:nvGrpSpPr>
      <p:grpSpPr>
        <a:xfrm>
          <a:off x="0" y="0"/>
          <a:ext cx="0" cy="0"/>
          <a:chOff x="0" y="0"/>
          <a:chExt cx="0" cy="0"/>
        </a:xfrm>
      </p:grpSpPr>
      <p:sp>
        <p:nvSpPr>
          <p:cNvPr id="779" name="Google Shape;779;p12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80" name="Google Shape;780;p12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1" name="Google Shape;781;p12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2" name="Google Shape;782;p12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3" name="Google Shape;783;p12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4" name="Shape 784"/>
        <p:cNvGrpSpPr/>
        <p:nvPr/>
      </p:nvGrpSpPr>
      <p:grpSpPr>
        <a:xfrm>
          <a:off x="0" y="0"/>
          <a:ext cx="0" cy="0"/>
          <a:chOff x="0" y="0"/>
          <a:chExt cx="0" cy="0"/>
        </a:xfrm>
      </p:grpSpPr>
      <p:sp>
        <p:nvSpPr>
          <p:cNvPr id="785" name="Google Shape;785;p12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86" name="Google Shape;786;p124"/>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7" name="Google Shape;787;p12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8" name="Google Shape;788;p12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9" name="Google Shape;789;p12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90" name="Shape 790"/>
        <p:cNvGrpSpPr/>
        <p:nvPr/>
      </p:nvGrpSpPr>
      <p:grpSpPr>
        <a:xfrm>
          <a:off x="0" y="0"/>
          <a:ext cx="0" cy="0"/>
          <a:chOff x="0" y="0"/>
          <a:chExt cx="0" cy="0"/>
        </a:xfrm>
      </p:grpSpPr>
      <p:sp>
        <p:nvSpPr>
          <p:cNvPr id="791" name="Google Shape;791;p12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92" name="Google Shape;792;p12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93" name="Google Shape;793;p12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794" name="Google Shape;794;p12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5" name="Google Shape;795;p12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6" name="Google Shape;796;p12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7" name="Shape 797"/>
        <p:cNvGrpSpPr/>
        <p:nvPr/>
      </p:nvGrpSpPr>
      <p:grpSpPr>
        <a:xfrm>
          <a:off x="0" y="0"/>
          <a:ext cx="0" cy="0"/>
          <a:chOff x="0" y="0"/>
          <a:chExt cx="0" cy="0"/>
        </a:xfrm>
      </p:grpSpPr>
      <p:sp>
        <p:nvSpPr>
          <p:cNvPr id="798" name="Google Shape;798;p12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99" name="Google Shape;799;p12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800" name="Google Shape;800;p12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801" name="Google Shape;801;p12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2" name="Google Shape;802;p12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3" name="Google Shape;803;p12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4" name="Shape 804"/>
        <p:cNvGrpSpPr/>
        <p:nvPr/>
      </p:nvGrpSpPr>
      <p:grpSpPr>
        <a:xfrm>
          <a:off x="0" y="0"/>
          <a:ext cx="0" cy="0"/>
          <a:chOff x="0" y="0"/>
          <a:chExt cx="0" cy="0"/>
        </a:xfrm>
      </p:grpSpPr>
      <p:sp>
        <p:nvSpPr>
          <p:cNvPr id="805" name="Google Shape;805;p12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6" name="Google Shape;806;p12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7" name="Google Shape;807;p12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8" name="Shape 808"/>
        <p:cNvGrpSpPr/>
        <p:nvPr/>
      </p:nvGrpSpPr>
      <p:grpSpPr>
        <a:xfrm>
          <a:off x="0" y="0"/>
          <a:ext cx="0" cy="0"/>
          <a:chOff x="0" y="0"/>
          <a:chExt cx="0" cy="0"/>
        </a:xfrm>
      </p:grpSpPr>
      <p:sp>
        <p:nvSpPr>
          <p:cNvPr id="809" name="Google Shape;809;p12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10" name="Google Shape;810;p12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1" name="Google Shape;811;p12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2" name="Google Shape;812;p12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3" name="Shape 813"/>
        <p:cNvGrpSpPr/>
        <p:nvPr/>
      </p:nvGrpSpPr>
      <p:grpSpPr>
        <a:xfrm>
          <a:off x="0" y="0"/>
          <a:ext cx="0" cy="0"/>
          <a:chOff x="0" y="0"/>
          <a:chExt cx="0" cy="0"/>
        </a:xfrm>
      </p:grpSpPr>
      <p:sp>
        <p:nvSpPr>
          <p:cNvPr id="814" name="Google Shape;814;p12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15" name="Google Shape;815;p12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816" name="Google Shape;816;p12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817" name="Google Shape;817;p12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818" name="Google Shape;818;p12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819" name="Google Shape;819;p12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0" name="Google Shape;820;p12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1" name="Google Shape;821;p12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22" name="Shape 822"/>
        <p:cNvGrpSpPr/>
        <p:nvPr/>
      </p:nvGrpSpPr>
      <p:grpSpPr>
        <a:xfrm>
          <a:off x="0" y="0"/>
          <a:ext cx="0" cy="0"/>
          <a:chOff x="0" y="0"/>
          <a:chExt cx="0" cy="0"/>
        </a:xfrm>
      </p:grpSpPr>
      <p:sp>
        <p:nvSpPr>
          <p:cNvPr id="823" name="Google Shape;823;p13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24" name="Google Shape;824;p13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825" name="Google Shape;825;p13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826" name="Google Shape;826;p13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7" name="Google Shape;827;p13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8" name="Google Shape;828;p13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3" name="Shape 83"/>
        <p:cNvGrpSpPr/>
        <p:nvPr/>
      </p:nvGrpSpPr>
      <p:grpSpPr>
        <a:xfrm>
          <a:off x="0" y="0"/>
          <a:ext cx="0" cy="0"/>
          <a:chOff x="0" y="0"/>
          <a:chExt cx="0" cy="0"/>
        </a:xfrm>
      </p:grpSpPr>
      <p:sp>
        <p:nvSpPr>
          <p:cNvPr id="84" name="Google Shape;84;p1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5" name="Google Shape;85;p1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86" name="Google Shape;86;p1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87" name="Google Shape;87;p1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88" name="Google Shape;88;p1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89" name="Google Shape;89;p1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29" name="Shape 829"/>
        <p:cNvGrpSpPr/>
        <p:nvPr/>
      </p:nvGrpSpPr>
      <p:grpSpPr>
        <a:xfrm>
          <a:off x="0" y="0"/>
          <a:ext cx="0" cy="0"/>
          <a:chOff x="0" y="0"/>
          <a:chExt cx="0" cy="0"/>
        </a:xfrm>
      </p:grpSpPr>
      <p:sp>
        <p:nvSpPr>
          <p:cNvPr id="830" name="Google Shape;830;p13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31" name="Google Shape;831;p13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832" name="Google Shape;832;p13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3" name="Google Shape;833;p13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4" name="Google Shape;834;p13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35" name="Shape 835"/>
        <p:cNvGrpSpPr/>
        <p:nvPr/>
      </p:nvGrpSpPr>
      <p:grpSpPr>
        <a:xfrm>
          <a:off x="0" y="0"/>
          <a:ext cx="0" cy="0"/>
          <a:chOff x="0" y="0"/>
          <a:chExt cx="0" cy="0"/>
        </a:xfrm>
      </p:grpSpPr>
      <p:sp>
        <p:nvSpPr>
          <p:cNvPr id="836" name="Google Shape;836;p13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37" name="Google Shape;837;p13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838" name="Google Shape;838;p13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9" name="Google Shape;839;p13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0" name="Google Shape;840;p13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7" name="Shape 847"/>
        <p:cNvGrpSpPr/>
        <p:nvPr/>
      </p:nvGrpSpPr>
      <p:grpSpPr>
        <a:xfrm>
          <a:off x="0" y="0"/>
          <a:ext cx="0" cy="0"/>
          <a:chOff x="0" y="0"/>
          <a:chExt cx="0" cy="0"/>
        </a:xfrm>
      </p:grpSpPr>
      <p:sp>
        <p:nvSpPr>
          <p:cNvPr id="848" name="Google Shape;848;p13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49" name="Google Shape;849;p13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50" name="Google Shape;850;p1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1" name="Google Shape;851;p1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2" name="Google Shape;852;p1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3" name="Shape 853"/>
        <p:cNvGrpSpPr/>
        <p:nvPr/>
      </p:nvGrpSpPr>
      <p:grpSpPr>
        <a:xfrm>
          <a:off x="0" y="0"/>
          <a:ext cx="0" cy="0"/>
          <a:chOff x="0" y="0"/>
          <a:chExt cx="0" cy="0"/>
        </a:xfrm>
      </p:grpSpPr>
      <p:sp>
        <p:nvSpPr>
          <p:cNvPr id="854" name="Google Shape;854;p13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55" name="Google Shape;855;p13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56" name="Google Shape;856;p1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7" name="Google Shape;857;p1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8" name="Google Shape;858;p1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59" name="Shape 859"/>
        <p:cNvGrpSpPr/>
        <p:nvPr/>
      </p:nvGrpSpPr>
      <p:grpSpPr>
        <a:xfrm>
          <a:off x="0" y="0"/>
          <a:ext cx="0" cy="0"/>
          <a:chOff x="0" y="0"/>
          <a:chExt cx="0" cy="0"/>
        </a:xfrm>
      </p:grpSpPr>
      <p:sp>
        <p:nvSpPr>
          <p:cNvPr id="860" name="Google Shape;860;p13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61" name="Google Shape;861;p136"/>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62" name="Google Shape;862;p1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3" name="Google Shape;863;p1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4" name="Google Shape;864;p1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65" name="Shape 865"/>
        <p:cNvGrpSpPr/>
        <p:nvPr/>
      </p:nvGrpSpPr>
      <p:grpSpPr>
        <a:xfrm>
          <a:off x="0" y="0"/>
          <a:ext cx="0" cy="0"/>
          <a:chOff x="0" y="0"/>
          <a:chExt cx="0" cy="0"/>
        </a:xfrm>
      </p:grpSpPr>
      <p:sp>
        <p:nvSpPr>
          <p:cNvPr id="866" name="Google Shape;866;p13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67" name="Google Shape;867;p137"/>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68" name="Google Shape;868;p13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869" name="Google Shape;869;p1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0" name="Google Shape;870;p1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1" name="Google Shape;871;p1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72" name="Shape 872"/>
        <p:cNvGrpSpPr/>
        <p:nvPr/>
      </p:nvGrpSpPr>
      <p:grpSpPr>
        <a:xfrm>
          <a:off x="0" y="0"/>
          <a:ext cx="0" cy="0"/>
          <a:chOff x="0" y="0"/>
          <a:chExt cx="0" cy="0"/>
        </a:xfrm>
      </p:grpSpPr>
      <p:sp>
        <p:nvSpPr>
          <p:cNvPr id="873" name="Google Shape;873;p13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74" name="Google Shape;874;p13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875" name="Google Shape;875;p13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876" name="Google Shape;876;p1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7" name="Google Shape;877;p1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8" name="Google Shape;878;p1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79" name="Shape 879"/>
        <p:cNvGrpSpPr/>
        <p:nvPr/>
      </p:nvGrpSpPr>
      <p:grpSpPr>
        <a:xfrm>
          <a:off x="0" y="0"/>
          <a:ext cx="0" cy="0"/>
          <a:chOff x="0" y="0"/>
          <a:chExt cx="0" cy="0"/>
        </a:xfrm>
      </p:grpSpPr>
      <p:sp>
        <p:nvSpPr>
          <p:cNvPr id="880" name="Google Shape;880;p1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1" name="Google Shape;881;p1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2" name="Google Shape;882;p1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3" name="Shape 883"/>
        <p:cNvGrpSpPr/>
        <p:nvPr/>
      </p:nvGrpSpPr>
      <p:grpSpPr>
        <a:xfrm>
          <a:off x="0" y="0"/>
          <a:ext cx="0" cy="0"/>
          <a:chOff x="0" y="0"/>
          <a:chExt cx="0" cy="0"/>
        </a:xfrm>
      </p:grpSpPr>
      <p:sp>
        <p:nvSpPr>
          <p:cNvPr id="884" name="Google Shape;884;p14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85" name="Google Shape;885;p1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6" name="Google Shape;886;p1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7" name="Google Shape;887;p1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88" name="Shape 888"/>
        <p:cNvGrpSpPr/>
        <p:nvPr/>
      </p:nvGrpSpPr>
      <p:grpSpPr>
        <a:xfrm>
          <a:off x="0" y="0"/>
          <a:ext cx="0" cy="0"/>
          <a:chOff x="0" y="0"/>
          <a:chExt cx="0" cy="0"/>
        </a:xfrm>
      </p:grpSpPr>
      <p:sp>
        <p:nvSpPr>
          <p:cNvPr id="889" name="Google Shape;889;p14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90" name="Google Shape;890;p14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91" name="Google Shape;891;p14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92" name="Google Shape;892;p14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93" name="Google Shape;893;p14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94" name="Google Shape;894;p1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5" name="Google Shape;895;p1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6" name="Google Shape;896;p1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1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4" name="Google Shape;94;p1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95" name="Google Shape;95;p1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97" name="Shape 897"/>
        <p:cNvGrpSpPr/>
        <p:nvPr/>
      </p:nvGrpSpPr>
      <p:grpSpPr>
        <a:xfrm>
          <a:off x="0" y="0"/>
          <a:ext cx="0" cy="0"/>
          <a:chOff x="0" y="0"/>
          <a:chExt cx="0" cy="0"/>
        </a:xfrm>
      </p:grpSpPr>
      <p:sp>
        <p:nvSpPr>
          <p:cNvPr id="898" name="Google Shape;898;p14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99" name="Google Shape;899;p14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900" name="Google Shape;900;p14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901" name="Google Shape;901;p1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2" name="Google Shape;902;p1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3" name="Google Shape;903;p1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4" name="Shape 904"/>
        <p:cNvGrpSpPr/>
        <p:nvPr/>
      </p:nvGrpSpPr>
      <p:grpSpPr>
        <a:xfrm>
          <a:off x="0" y="0"/>
          <a:ext cx="0" cy="0"/>
          <a:chOff x="0" y="0"/>
          <a:chExt cx="0" cy="0"/>
        </a:xfrm>
      </p:grpSpPr>
      <p:sp>
        <p:nvSpPr>
          <p:cNvPr id="905" name="Google Shape;905;p14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06" name="Google Shape;906;p14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907" name="Google Shape;907;p1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8" name="Google Shape;908;p1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9" name="Google Shape;909;p1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0" name="Shape 910"/>
        <p:cNvGrpSpPr/>
        <p:nvPr/>
      </p:nvGrpSpPr>
      <p:grpSpPr>
        <a:xfrm>
          <a:off x="0" y="0"/>
          <a:ext cx="0" cy="0"/>
          <a:chOff x="0" y="0"/>
          <a:chExt cx="0" cy="0"/>
        </a:xfrm>
      </p:grpSpPr>
      <p:sp>
        <p:nvSpPr>
          <p:cNvPr id="911" name="Google Shape;911;p14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12" name="Google Shape;912;p14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13" name="Google Shape;913;p1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4" name="Google Shape;914;p1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5" name="Google Shape;915;p1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2" name="Shape 922"/>
        <p:cNvGrpSpPr/>
        <p:nvPr/>
      </p:nvGrpSpPr>
      <p:grpSpPr>
        <a:xfrm>
          <a:off x="0" y="0"/>
          <a:ext cx="0" cy="0"/>
          <a:chOff x="0" y="0"/>
          <a:chExt cx="0" cy="0"/>
        </a:xfrm>
      </p:grpSpPr>
      <p:sp>
        <p:nvSpPr>
          <p:cNvPr id="923" name="Google Shape;923;p14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24" name="Google Shape;924;p146"/>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25" name="Google Shape;925;p1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6" name="Google Shape;926;p1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7" name="Google Shape;927;p1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28" name="Shape 928"/>
        <p:cNvGrpSpPr/>
        <p:nvPr/>
      </p:nvGrpSpPr>
      <p:grpSpPr>
        <a:xfrm>
          <a:off x="0" y="0"/>
          <a:ext cx="0" cy="0"/>
          <a:chOff x="0" y="0"/>
          <a:chExt cx="0" cy="0"/>
        </a:xfrm>
      </p:grpSpPr>
      <p:sp>
        <p:nvSpPr>
          <p:cNvPr id="929" name="Google Shape;929;p14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30" name="Google Shape;930;p14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1" name="Google Shape;931;p1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2" name="Google Shape;932;p1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3" name="Google Shape;933;p1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34" name="Shape 934"/>
        <p:cNvGrpSpPr/>
        <p:nvPr/>
      </p:nvGrpSpPr>
      <p:grpSpPr>
        <a:xfrm>
          <a:off x="0" y="0"/>
          <a:ext cx="0" cy="0"/>
          <a:chOff x="0" y="0"/>
          <a:chExt cx="0" cy="0"/>
        </a:xfrm>
      </p:grpSpPr>
      <p:sp>
        <p:nvSpPr>
          <p:cNvPr id="935" name="Google Shape;935;p14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36" name="Google Shape;936;p148"/>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7" name="Google Shape;937;p1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8" name="Google Shape;938;p1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9" name="Google Shape;939;p1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40" name="Shape 940"/>
        <p:cNvGrpSpPr/>
        <p:nvPr/>
      </p:nvGrpSpPr>
      <p:grpSpPr>
        <a:xfrm>
          <a:off x="0" y="0"/>
          <a:ext cx="0" cy="0"/>
          <a:chOff x="0" y="0"/>
          <a:chExt cx="0" cy="0"/>
        </a:xfrm>
      </p:grpSpPr>
      <p:sp>
        <p:nvSpPr>
          <p:cNvPr id="941" name="Google Shape;941;p14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42" name="Google Shape;942;p149"/>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43" name="Google Shape;943;p14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944" name="Google Shape;944;p1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5" name="Google Shape;945;p1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6" name="Google Shape;946;p1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47" name="Shape 947"/>
        <p:cNvGrpSpPr/>
        <p:nvPr/>
      </p:nvGrpSpPr>
      <p:grpSpPr>
        <a:xfrm>
          <a:off x="0" y="0"/>
          <a:ext cx="0" cy="0"/>
          <a:chOff x="0" y="0"/>
          <a:chExt cx="0" cy="0"/>
        </a:xfrm>
      </p:grpSpPr>
      <p:sp>
        <p:nvSpPr>
          <p:cNvPr id="948" name="Google Shape;948;p15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49" name="Google Shape;949;p15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950" name="Google Shape;950;p15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951" name="Google Shape;951;p1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2" name="Google Shape;952;p1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3" name="Google Shape;953;p1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4" name="Shape 954"/>
        <p:cNvGrpSpPr/>
        <p:nvPr/>
      </p:nvGrpSpPr>
      <p:grpSpPr>
        <a:xfrm>
          <a:off x="0" y="0"/>
          <a:ext cx="0" cy="0"/>
          <a:chOff x="0" y="0"/>
          <a:chExt cx="0" cy="0"/>
        </a:xfrm>
      </p:grpSpPr>
      <p:sp>
        <p:nvSpPr>
          <p:cNvPr id="955" name="Google Shape;955;p1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6" name="Google Shape;956;p1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7" name="Google Shape;957;p1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8" name="Shape 958"/>
        <p:cNvGrpSpPr/>
        <p:nvPr/>
      </p:nvGrpSpPr>
      <p:grpSpPr>
        <a:xfrm>
          <a:off x="0" y="0"/>
          <a:ext cx="0" cy="0"/>
          <a:chOff x="0" y="0"/>
          <a:chExt cx="0" cy="0"/>
        </a:xfrm>
      </p:grpSpPr>
      <p:sp>
        <p:nvSpPr>
          <p:cNvPr id="959" name="Google Shape;959;p15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60" name="Google Shape;960;p1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1" name="Google Shape;961;p1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2" name="Google Shape;962;p1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4" name="Shape 104"/>
        <p:cNvGrpSpPr/>
        <p:nvPr/>
      </p:nvGrpSpPr>
      <p:grpSpPr>
        <a:xfrm>
          <a:off x="0" y="0"/>
          <a:ext cx="0" cy="0"/>
          <a:chOff x="0" y="0"/>
          <a:chExt cx="0" cy="0"/>
        </a:xfrm>
      </p:grpSpPr>
      <p:sp>
        <p:nvSpPr>
          <p:cNvPr id="105" name="Google Shape;105;p1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6" name="Google Shape;106;p16"/>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7" name="Google Shape;107;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63" name="Shape 963"/>
        <p:cNvGrpSpPr/>
        <p:nvPr/>
      </p:nvGrpSpPr>
      <p:grpSpPr>
        <a:xfrm>
          <a:off x="0" y="0"/>
          <a:ext cx="0" cy="0"/>
          <a:chOff x="0" y="0"/>
          <a:chExt cx="0" cy="0"/>
        </a:xfrm>
      </p:grpSpPr>
      <p:sp>
        <p:nvSpPr>
          <p:cNvPr id="964" name="Google Shape;964;p15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65" name="Google Shape;965;p15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966" name="Google Shape;966;p15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967" name="Google Shape;967;p15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968" name="Google Shape;968;p15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969" name="Google Shape;969;p1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0" name="Google Shape;970;p1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1" name="Google Shape;971;p1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72" name="Shape 972"/>
        <p:cNvGrpSpPr/>
        <p:nvPr/>
      </p:nvGrpSpPr>
      <p:grpSpPr>
        <a:xfrm>
          <a:off x="0" y="0"/>
          <a:ext cx="0" cy="0"/>
          <a:chOff x="0" y="0"/>
          <a:chExt cx="0" cy="0"/>
        </a:xfrm>
      </p:grpSpPr>
      <p:sp>
        <p:nvSpPr>
          <p:cNvPr id="973" name="Google Shape;973;p15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74" name="Google Shape;974;p15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975" name="Google Shape;975;p15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976" name="Google Shape;976;p1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7" name="Google Shape;977;p1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8" name="Google Shape;978;p1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9" name="Shape 979"/>
        <p:cNvGrpSpPr/>
        <p:nvPr/>
      </p:nvGrpSpPr>
      <p:grpSpPr>
        <a:xfrm>
          <a:off x="0" y="0"/>
          <a:ext cx="0" cy="0"/>
          <a:chOff x="0" y="0"/>
          <a:chExt cx="0" cy="0"/>
        </a:xfrm>
      </p:grpSpPr>
      <p:sp>
        <p:nvSpPr>
          <p:cNvPr id="980" name="Google Shape;980;p15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81" name="Google Shape;981;p15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982" name="Google Shape;982;p1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3" name="Google Shape;983;p1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4" name="Google Shape;984;p1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85" name="Shape 985"/>
        <p:cNvGrpSpPr/>
        <p:nvPr/>
      </p:nvGrpSpPr>
      <p:grpSpPr>
        <a:xfrm>
          <a:off x="0" y="0"/>
          <a:ext cx="0" cy="0"/>
          <a:chOff x="0" y="0"/>
          <a:chExt cx="0" cy="0"/>
        </a:xfrm>
      </p:grpSpPr>
      <p:sp>
        <p:nvSpPr>
          <p:cNvPr id="986" name="Google Shape;986;p15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87" name="Google Shape;987;p15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88" name="Google Shape;988;p1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9" name="Google Shape;989;p1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0" name="Google Shape;990;p1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7" name="Shape 997"/>
        <p:cNvGrpSpPr/>
        <p:nvPr/>
      </p:nvGrpSpPr>
      <p:grpSpPr>
        <a:xfrm>
          <a:off x="0" y="0"/>
          <a:ext cx="0" cy="0"/>
          <a:chOff x="0" y="0"/>
          <a:chExt cx="0" cy="0"/>
        </a:xfrm>
      </p:grpSpPr>
      <p:sp>
        <p:nvSpPr>
          <p:cNvPr id="998" name="Google Shape;998;p15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99" name="Google Shape;999;p158"/>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0" name="Google Shape;1000;p15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1" name="Google Shape;1001;p15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2" name="Google Shape;1002;p15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1003" name="Shape 1003"/>
        <p:cNvGrpSpPr/>
        <p:nvPr/>
      </p:nvGrpSpPr>
      <p:grpSpPr>
        <a:xfrm>
          <a:off x="0" y="0"/>
          <a:ext cx="0" cy="0"/>
          <a:chOff x="0" y="0"/>
          <a:chExt cx="0" cy="0"/>
        </a:xfrm>
      </p:grpSpPr>
      <p:sp>
        <p:nvSpPr>
          <p:cNvPr id="1004" name="Google Shape;1004;p1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05" name="Google Shape;1005;p15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6" name="Google Shape;1006;p159"/>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7" name="Google Shape;1007;p159"/>
          <p:cNvSpPr txBox="1"/>
          <p:nvPr>
            <p:ph idx="3"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8" name="Google Shape;1008;p15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9" name="Google Shape;1009;p15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0" name="Google Shape;1010;p15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011" name="Shape 1011"/>
        <p:cNvGrpSpPr/>
        <p:nvPr/>
      </p:nvGrpSpPr>
      <p:grpSpPr>
        <a:xfrm>
          <a:off x="0" y="0"/>
          <a:ext cx="0" cy="0"/>
          <a:chOff x="0" y="0"/>
          <a:chExt cx="0" cy="0"/>
        </a:xfrm>
      </p:grpSpPr>
      <p:sp>
        <p:nvSpPr>
          <p:cNvPr id="1012" name="Google Shape;1012;p1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13" name="Google Shape;1013;p16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14" name="Google Shape;1014;p16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15" name="Google Shape;1015;p16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6" name="Google Shape;1016;p16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7" name="Google Shape;1017;p16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18" name="Shape 1018"/>
        <p:cNvGrpSpPr/>
        <p:nvPr/>
      </p:nvGrpSpPr>
      <p:grpSpPr>
        <a:xfrm>
          <a:off x="0" y="0"/>
          <a:ext cx="0" cy="0"/>
          <a:chOff x="0" y="0"/>
          <a:chExt cx="0" cy="0"/>
        </a:xfrm>
      </p:grpSpPr>
      <p:sp>
        <p:nvSpPr>
          <p:cNvPr id="1019" name="Google Shape;1019;p161"/>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20" name="Google Shape;1020;p161"/>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21" name="Google Shape;1021;p16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2" name="Google Shape;1022;p16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3" name="Google Shape;1023;p16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24" name="Shape 1024"/>
        <p:cNvGrpSpPr/>
        <p:nvPr/>
      </p:nvGrpSpPr>
      <p:grpSpPr>
        <a:xfrm>
          <a:off x="0" y="0"/>
          <a:ext cx="0" cy="0"/>
          <a:chOff x="0" y="0"/>
          <a:chExt cx="0" cy="0"/>
        </a:xfrm>
      </p:grpSpPr>
      <p:sp>
        <p:nvSpPr>
          <p:cNvPr id="1025" name="Google Shape;1025;p16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26" name="Google Shape;1026;p162"/>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27" name="Google Shape;1027;p16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8" name="Google Shape;1028;p16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9" name="Google Shape;1029;p16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30" name="Shape 1030"/>
        <p:cNvGrpSpPr/>
        <p:nvPr/>
      </p:nvGrpSpPr>
      <p:grpSpPr>
        <a:xfrm>
          <a:off x="0" y="0"/>
          <a:ext cx="0" cy="0"/>
          <a:chOff x="0" y="0"/>
          <a:chExt cx="0" cy="0"/>
        </a:xfrm>
      </p:grpSpPr>
      <p:sp>
        <p:nvSpPr>
          <p:cNvPr id="1031" name="Google Shape;1031;p16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32" name="Google Shape;1032;p163"/>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sz="3200">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033" name="Google Shape;1033;p16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034" name="Google Shape;1034;p16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5" name="Google Shape;1035;p16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6" name="Google Shape;1036;p16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0" name="Shape 110"/>
        <p:cNvGrpSpPr/>
        <p:nvPr/>
      </p:nvGrpSpPr>
      <p:grpSpPr>
        <a:xfrm>
          <a:off x="0" y="0"/>
          <a:ext cx="0" cy="0"/>
          <a:chOff x="0" y="0"/>
          <a:chExt cx="0" cy="0"/>
        </a:xfrm>
      </p:grpSpPr>
      <p:sp>
        <p:nvSpPr>
          <p:cNvPr id="111" name="Google Shape;111;p1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2" name="Google Shape;112;p1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3" name="Google Shape;113;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37" name="Shape 1037"/>
        <p:cNvGrpSpPr/>
        <p:nvPr/>
      </p:nvGrpSpPr>
      <p:grpSpPr>
        <a:xfrm>
          <a:off x="0" y="0"/>
          <a:ext cx="0" cy="0"/>
          <a:chOff x="0" y="0"/>
          <a:chExt cx="0" cy="0"/>
        </a:xfrm>
      </p:grpSpPr>
      <p:sp>
        <p:nvSpPr>
          <p:cNvPr id="1038" name="Google Shape;1038;p16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39" name="Google Shape;1039;p16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1040" name="Google Shape;1040;p16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041" name="Google Shape;1041;p16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2" name="Google Shape;1042;p16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3" name="Google Shape;1043;p16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4" name="Shape 1044"/>
        <p:cNvGrpSpPr/>
        <p:nvPr/>
      </p:nvGrpSpPr>
      <p:grpSpPr>
        <a:xfrm>
          <a:off x="0" y="0"/>
          <a:ext cx="0" cy="0"/>
          <a:chOff x="0" y="0"/>
          <a:chExt cx="0" cy="0"/>
        </a:xfrm>
      </p:grpSpPr>
      <p:sp>
        <p:nvSpPr>
          <p:cNvPr id="1045" name="Google Shape;1045;p16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6" name="Google Shape;1046;p16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7" name="Google Shape;1047;p16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8" name="Shape 1048"/>
        <p:cNvGrpSpPr/>
        <p:nvPr/>
      </p:nvGrpSpPr>
      <p:grpSpPr>
        <a:xfrm>
          <a:off x="0" y="0"/>
          <a:ext cx="0" cy="0"/>
          <a:chOff x="0" y="0"/>
          <a:chExt cx="0" cy="0"/>
        </a:xfrm>
      </p:grpSpPr>
      <p:sp>
        <p:nvSpPr>
          <p:cNvPr id="1049" name="Google Shape;1049;p16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50" name="Google Shape;1050;p16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1" name="Google Shape;1051;p16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2" name="Google Shape;1052;p16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3" name="Shape 1053"/>
        <p:cNvGrpSpPr/>
        <p:nvPr/>
      </p:nvGrpSpPr>
      <p:grpSpPr>
        <a:xfrm>
          <a:off x="0" y="0"/>
          <a:ext cx="0" cy="0"/>
          <a:chOff x="0" y="0"/>
          <a:chExt cx="0" cy="0"/>
        </a:xfrm>
      </p:grpSpPr>
      <p:sp>
        <p:nvSpPr>
          <p:cNvPr id="1054" name="Google Shape;1054;p16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55" name="Google Shape;1055;p16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056" name="Google Shape;1056;p16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057" name="Google Shape;1057;p16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058" name="Google Shape;1058;p16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059" name="Google Shape;1059;p16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0" name="Google Shape;1060;p16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1" name="Google Shape;1061;p16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62" name="Shape 1062"/>
        <p:cNvGrpSpPr/>
        <p:nvPr/>
      </p:nvGrpSpPr>
      <p:grpSpPr>
        <a:xfrm>
          <a:off x="0" y="0"/>
          <a:ext cx="0" cy="0"/>
          <a:chOff x="0" y="0"/>
          <a:chExt cx="0" cy="0"/>
        </a:xfrm>
      </p:grpSpPr>
      <p:sp>
        <p:nvSpPr>
          <p:cNvPr id="1063" name="Google Shape;1063;p16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64" name="Google Shape;1064;p16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065" name="Google Shape;1065;p16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066" name="Google Shape;1066;p16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7" name="Google Shape;1067;p16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8" name="Google Shape;1068;p16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9" name="Shape 1069"/>
        <p:cNvGrpSpPr/>
        <p:nvPr/>
      </p:nvGrpSpPr>
      <p:grpSpPr>
        <a:xfrm>
          <a:off x="0" y="0"/>
          <a:ext cx="0" cy="0"/>
          <a:chOff x="0" y="0"/>
          <a:chExt cx="0" cy="0"/>
        </a:xfrm>
      </p:grpSpPr>
      <p:sp>
        <p:nvSpPr>
          <p:cNvPr id="1070" name="Google Shape;1070;p16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71" name="Google Shape;1071;p16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072" name="Google Shape;1072;p16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3" name="Google Shape;1073;p16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4" name="Google Shape;1074;p16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75" name="Shape 1075"/>
        <p:cNvGrpSpPr/>
        <p:nvPr/>
      </p:nvGrpSpPr>
      <p:grpSpPr>
        <a:xfrm>
          <a:off x="0" y="0"/>
          <a:ext cx="0" cy="0"/>
          <a:chOff x="0" y="0"/>
          <a:chExt cx="0" cy="0"/>
        </a:xfrm>
      </p:grpSpPr>
      <p:sp>
        <p:nvSpPr>
          <p:cNvPr id="1076" name="Google Shape;1076;p17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77" name="Google Shape;1077;p17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078" name="Google Shape;1078;p17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9" name="Google Shape;1079;p17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0" name="Google Shape;1080;p17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87" name="Shape 1087"/>
        <p:cNvGrpSpPr/>
        <p:nvPr/>
      </p:nvGrpSpPr>
      <p:grpSpPr>
        <a:xfrm>
          <a:off x="0" y="0"/>
          <a:ext cx="0" cy="0"/>
          <a:chOff x="0" y="0"/>
          <a:chExt cx="0" cy="0"/>
        </a:xfrm>
      </p:grpSpPr>
      <p:sp>
        <p:nvSpPr>
          <p:cNvPr id="1088" name="Google Shape;1088;p17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89" name="Google Shape;1089;p172"/>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90" name="Google Shape;1090;p17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1" name="Google Shape;1091;p17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2" name="Google Shape;1092;p17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1093" name="Shape 1093"/>
        <p:cNvGrpSpPr/>
        <p:nvPr/>
      </p:nvGrpSpPr>
      <p:grpSpPr>
        <a:xfrm>
          <a:off x="0" y="0"/>
          <a:ext cx="0" cy="0"/>
          <a:chOff x="0" y="0"/>
          <a:chExt cx="0" cy="0"/>
        </a:xfrm>
      </p:grpSpPr>
      <p:sp>
        <p:nvSpPr>
          <p:cNvPr id="1094" name="Google Shape;1094;p17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95" name="Google Shape;1095;p17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96" name="Google Shape;1096;p173"/>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97" name="Google Shape;1097;p173"/>
          <p:cNvSpPr txBox="1"/>
          <p:nvPr>
            <p:ph idx="3"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98" name="Google Shape;1098;p17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9" name="Google Shape;1099;p17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0" name="Google Shape;1100;p17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101" name="Shape 1101"/>
        <p:cNvGrpSpPr/>
        <p:nvPr/>
      </p:nvGrpSpPr>
      <p:grpSpPr>
        <a:xfrm>
          <a:off x="0" y="0"/>
          <a:ext cx="0" cy="0"/>
          <a:chOff x="0" y="0"/>
          <a:chExt cx="0" cy="0"/>
        </a:xfrm>
      </p:grpSpPr>
      <p:sp>
        <p:nvSpPr>
          <p:cNvPr id="1102" name="Google Shape;1102;p1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03" name="Google Shape;1103;p17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04" name="Google Shape;1104;p17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05" name="Google Shape;1105;p17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6" name="Google Shape;1106;p17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7" name="Google Shape;1107;p17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6" name="Shape 116"/>
        <p:cNvGrpSpPr/>
        <p:nvPr/>
      </p:nvGrpSpPr>
      <p:grpSpPr>
        <a:xfrm>
          <a:off x="0" y="0"/>
          <a:ext cx="0" cy="0"/>
          <a:chOff x="0" y="0"/>
          <a:chExt cx="0" cy="0"/>
        </a:xfrm>
      </p:grpSpPr>
      <p:sp>
        <p:nvSpPr>
          <p:cNvPr id="117" name="Google Shape;117;p1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8" name="Google Shape;118;p18"/>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9" name="Google Shape;119;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08" name="Shape 1108"/>
        <p:cNvGrpSpPr/>
        <p:nvPr/>
      </p:nvGrpSpPr>
      <p:grpSpPr>
        <a:xfrm>
          <a:off x="0" y="0"/>
          <a:ext cx="0" cy="0"/>
          <a:chOff x="0" y="0"/>
          <a:chExt cx="0" cy="0"/>
        </a:xfrm>
      </p:grpSpPr>
      <p:sp>
        <p:nvSpPr>
          <p:cNvPr id="1109" name="Google Shape;1109;p1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10" name="Google Shape;1110;p1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11" name="Google Shape;1111;p17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2" name="Google Shape;1112;p17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3" name="Google Shape;1113;p17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14" name="Shape 1114"/>
        <p:cNvGrpSpPr/>
        <p:nvPr/>
      </p:nvGrpSpPr>
      <p:grpSpPr>
        <a:xfrm>
          <a:off x="0" y="0"/>
          <a:ext cx="0" cy="0"/>
          <a:chOff x="0" y="0"/>
          <a:chExt cx="0" cy="0"/>
        </a:xfrm>
      </p:grpSpPr>
      <p:sp>
        <p:nvSpPr>
          <p:cNvPr id="1115" name="Google Shape;1115;p17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16" name="Google Shape;1116;p176"/>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17" name="Google Shape;1117;p17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8" name="Google Shape;1118;p17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9" name="Google Shape;1119;p17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20" name="Shape 1120"/>
        <p:cNvGrpSpPr/>
        <p:nvPr/>
      </p:nvGrpSpPr>
      <p:grpSpPr>
        <a:xfrm>
          <a:off x="0" y="0"/>
          <a:ext cx="0" cy="0"/>
          <a:chOff x="0" y="0"/>
          <a:chExt cx="0" cy="0"/>
        </a:xfrm>
      </p:grpSpPr>
      <p:sp>
        <p:nvSpPr>
          <p:cNvPr id="1121" name="Google Shape;1121;p17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22" name="Google Shape;1122;p177"/>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sz="3200">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123" name="Google Shape;1123;p17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124" name="Google Shape;1124;p17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5" name="Google Shape;1125;p17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6" name="Google Shape;1126;p17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27" name="Shape 1127"/>
        <p:cNvGrpSpPr/>
        <p:nvPr/>
      </p:nvGrpSpPr>
      <p:grpSpPr>
        <a:xfrm>
          <a:off x="0" y="0"/>
          <a:ext cx="0" cy="0"/>
          <a:chOff x="0" y="0"/>
          <a:chExt cx="0" cy="0"/>
        </a:xfrm>
      </p:grpSpPr>
      <p:sp>
        <p:nvSpPr>
          <p:cNvPr id="1128" name="Google Shape;1128;p17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29" name="Google Shape;1129;p17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1130" name="Google Shape;1130;p17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131" name="Google Shape;1131;p17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2" name="Google Shape;1132;p17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3" name="Google Shape;1133;p17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34" name="Shape 1134"/>
        <p:cNvGrpSpPr/>
        <p:nvPr/>
      </p:nvGrpSpPr>
      <p:grpSpPr>
        <a:xfrm>
          <a:off x="0" y="0"/>
          <a:ext cx="0" cy="0"/>
          <a:chOff x="0" y="0"/>
          <a:chExt cx="0" cy="0"/>
        </a:xfrm>
      </p:grpSpPr>
      <p:sp>
        <p:nvSpPr>
          <p:cNvPr id="1135" name="Google Shape;1135;p17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6" name="Google Shape;1136;p17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7" name="Google Shape;1137;p17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38" name="Shape 1138"/>
        <p:cNvGrpSpPr/>
        <p:nvPr/>
      </p:nvGrpSpPr>
      <p:grpSpPr>
        <a:xfrm>
          <a:off x="0" y="0"/>
          <a:ext cx="0" cy="0"/>
          <a:chOff x="0" y="0"/>
          <a:chExt cx="0" cy="0"/>
        </a:xfrm>
      </p:grpSpPr>
      <p:sp>
        <p:nvSpPr>
          <p:cNvPr id="1139" name="Google Shape;1139;p18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0" name="Google Shape;1140;p18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1" name="Google Shape;1141;p18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2" name="Google Shape;1142;p18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43" name="Shape 1143"/>
        <p:cNvGrpSpPr/>
        <p:nvPr/>
      </p:nvGrpSpPr>
      <p:grpSpPr>
        <a:xfrm>
          <a:off x="0" y="0"/>
          <a:ext cx="0" cy="0"/>
          <a:chOff x="0" y="0"/>
          <a:chExt cx="0" cy="0"/>
        </a:xfrm>
      </p:grpSpPr>
      <p:sp>
        <p:nvSpPr>
          <p:cNvPr id="1144" name="Google Shape;1144;p18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5" name="Google Shape;1145;p18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146" name="Google Shape;1146;p18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147" name="Google Shape;1147;p18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148" name="Google Shape;1148;p18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149" name="Google Shape;1149;p18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0" name="Google Shape;1150;p18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1" name="Google Shape;1151;p18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52" name="Shape 1152"/>
        <p:cNvGrpSpPr/>
        <p:nvPr/>
      </p:nvGrpSpPr>
      <p:grpSpPr>
        <a:xfrm>
          <a:off x="0" y="0"/>
          <a:ext cx="0" cy="0"/>
          <a:chOff x="0" y="0"/>
          <a:chExt cx="0" cy="0"/>
        </a:xfrm>
      </p:grpSpPr>
      <p:sp>
        <p:nvSpPr>
          <p:cNvPr id="1153" name="Google Shape;1153;p18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54" name="Google Shape;1154;p18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155" name="Google Shape;1155;p18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156" name="Google Shape;1156;p18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7" name="Google Shape;1157;p18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8" name="Google Shape;1158;p18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9" name="Shape 1159"/>
        <p:cNvGrpSpPr/>
        <p:nvPr/>
      </p:nvGrpSpPr>
      <p:grpSpPr>
        <a:xfrm>
          <a:off x="0" y="0"/>
          <a:ext cx="0" cy="0"/>
          <a:chOff x="0" y="0"/>
          <a:chExt cx="0" cy="0"/>
        </a:xfrm>
      </p:grpSpPr>
      <p:sp>
        <p:nvSpPr>
          <p:cNvPr id="1160" name="Google Shape;1160;p18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1" name="Google Shape;1161;p18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162" name="Google Shape;1162;p18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3" name="Google Shape;1163;p18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4" name="Google Shape;1164;p18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65" name="Shape 1165"/>
        <p:cNvGrpSpPr/>
        <p:nvPr/>
      </p:nvGrpSpPr>
      <p:grpSpPr>
        <a:xfrm>
          <a:off x="0" y="0"/>
          <a:ext cx="0" cy="0"/>
          <a:chOff x="0" y="0"/>
          <a:chExt cx="0" cy="0"/>
        </a:xfrm>
      </p:grpSpPr>
      <p:sp>
        <p:nvSpPr>
          <p:cNvPr id="1166" name="Google Shape;1166;p18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7" name="Google Shape;1167;p18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168" name="Google Shape;1168;p18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9" name="Google Shape;1169;p18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0" name="Google Shape;1170;p18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2" name="Shape 122"/>
        <p:cNvGrpSpPr/>
        <p:nvPr/>
      </p:nvGrpSpPr>
      <p:grpSpPr>
        <a:xfrm>
          <a:off x="0" y="0"/>
          <a:ext cx="0" cy="0"/>
          <a:chOff x="0" y="0"/>
          <a:chExt cx="0" cy="0"/>
        </a:xfrm>
      </p:grpSpPr>
      <p:sp>
        <p:nvSpPr>
          <p:cNvPr id="123" name="Google Shape;123;p1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4" name="Google Shape;124;p19"/>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25" name="Google Shape;125;p1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26" name="Google Shape;126;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2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1" name="Google Shape;131;p2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32" name="Google Shape;132;p2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3" name="Google Shape;133;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6" name="Shape 136"/>
        <p:cNvGrpSpPr/>
        <p:nvPr/>
      </p:nvGrpSpPr>
      <p:grpSpPr>
        <a:xfrm>
          <a:off x="0" y="0"/>
          <a:ext cx="0" cy="0"/>
          <a:chOff x="0" y="0"/>
          <a:chExt cx="0" cy="0"/>
        </a:xfrm>
      </p:grpSpPr>
      <p:sp>
        <p:nvSpPr>
          <p:cNvPr id="137" name="Google Shape;137;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0" name="Shape 140"/>
        <p:cNvGrpSpPr/>
        <p:nvPr/>
      </p:nvGrpSpPr>
      <p:grpSpPr>
        <a:xfrm>
          <a:off x="0" y="0"/>
          <a:ext cx="0" cy="0"/>
          <a:chOff x="0" y="0"/>
          <a:chExt cx="0" cy="0"/>
        </a:xfrm>
      </p:grpSpPr>
      <p:sp>
        <p:nvSpPr>
          <p:cNvPr id="141" name="Google Shape;141;p2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2" name="Google Shape;142;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5" name="Shape 145"/>
        <p:cNvGrpSpPr/>
        <p:nvPr/>
      </p:nvGrpSpPr>
      <p:grpSpPr>
        <a:xfrm>
          <a:off x="0" y="0"/>
          <a:ext cx="0" cy="0"/>
          <a:chOff x="0" y="0"/>
          <a:chExt cx="0" cy="0"/>
        </a:xfrm>
      </p:grpSpPr>
      <p:sp>
        <p:nvSpPr>
          <p:cNvPr id="146" name="Google Shape;146;p2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7" name="Google Shape;147;p2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48" name="Google Shape;148;p2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49" name="Google Shape;149;p2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50" name="Google Shape;150;p2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51" name="Google Shape;151;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4" name="Shape 154"/>
        <p:cNvGrpSpPr/>
        <p:nvPr/>
      </p:nvGrpSpPr>
      <p:grpSpPr>
        <a:xfrm>
          <a:off x="0" y="0"/>
          <a:ext cx="0" cy="0"/>
          <a:chOff x="0" y="0"/>
          <a:chExt cx="0" cy="0"/>
        </a:xfrm>
      </p:grpSpPr>
      <p:sp>
        <p:nvSpPr>
          <p:cNvPr id="155" name="Google Shape;155;p2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6" name="Google Shape;156;p2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7" name="Google Shape;157;p2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8" name="Google Shape;158;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1" name="Shape 161"/>
        <p:cNvGrpSpPr/>
        <p:nvPr/>
      </p:nvGrpSpPr>
      <p:grpSpPr>
        <a:xfrm>
          <a:off x="0" y="0"/>
          <a:ext cx="0" cy="0"/>
          <a:chOff x="0" y="0"/>
          <a:chExt cx="0" cy="0"/>
        </a:xfrm>
      </p:grpSpPr>
      <p:sp>
        <p:nvSpPr>
          <p:cNvPr id="162" name="Google Shape;162;p2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3" name="Google Shape;163;p2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64" name="Google Shape;164;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7" name="Shape 167"/>
        <p:cNvGrpSpPr/>
        <p:nvPr/>
      </p:nvGrpSpPr>
      <p:grpSpPr>
        <a:xfrm>
          <a:off x="0" y="0"/>
          <a:ext cx="0" cy="0"/>
          <a:chOff x="0" y="0"/>
          <a:chExt cx="0" cy="0"/>
        </a:xfrm>
      </p:grpSpPr>
      <p:sp>
        <p:nvSpPr>
          <p:cNvPr id="168" name="Google Shape;168;p2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9" name="Google Shape;169;p2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70" name="Google Shape;170;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9" name="Shape 179"/>
        <p:cNvGrpSpPr/>
        <p:nvPr/>
      </p:nvGrpSpPr>
      <p:grpSpPr>
        <a:xfrm>
          <a:off x="0" y="0"/>
          <a:ext cx="0" cy="0"/>
          <a:chOff x="0" y="0"/>
          <a:chExt cx="0" cy="0"/>
        </a:xfrm>
      </p:grpSpPr>
      <p:sp>
        <p:nvSpPr>
          <p:cNvPr id="180" name="Google Shape;180;p2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1" name="Google Shape;181;p28"/>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2" name="Google Shape;182;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1" name="Shape 191"/>
        <p:cNvGrpSpPr/>
        <p:nvPr/>
      </p:nvGrpSpPr>
      <p:grpSpPr>
        <a:xfrm>
          <a:off x="0" y="0"/>
          <a:ext cx="0" cy="0"/>
          <a:chOff x="0" y="0"/>
          <a:chExt cx="0" cy="0"/>
        </a:xfrm>
      </p:grpSpPr>
      <p:sp>
        <p:nvSpPr>
          <p:cNvPr id="192" name="Google Shape;192;p3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3" name="Google Shape;193;p3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94" name="Google Shape;194;p3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95" name="Google Shape;195;p3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3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3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198" name="Shape 198"/>
        <p:cNvGrpSpPr/>
        <p:nvPr/>
      </p:nvGrpSpPr>
      <p:grpSpPr>
        <a:xfrm>
          <a:off x="0" y="0"/>
          <a:ext cx="0" cy="0"/>
          <a:chOff x="0" y="0"/>
          <a:chExt cx="0" cy="0"/>
        </a:xfrm>
      </p:grpSpPr>
      <p:sp>
        <p:nvSpPr>
          <p:cNvPr id="199" name="Google Shape;199;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0" name="Google Shape;200;p31"/>
          <p:cNvSpPr txBox="1"/>
          <p:nvPr>
            <p:ph idx="1" type="body"/>
          </p:nvPr>
        </p:nvSpPr>
        <p:spPr>
          <a:xfrm>
            <a:off x="457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1" name="Google Shape;201;p31"/>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2" name="Google Shape;202;p31"/>
          <p:cNvSpPr txBox="1"/>
          <p:nvPr>
            <p:ph idx="3" type="body"/>
          </p:nvPr>
        </p:nvSpPr>
        <p:spPr>
          <a:xfrm>
            <a:off x="457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3" name="Google Shape;203;p31"/>
          <p:cNvSpPr txBox="1"/>
          <p:nvPr>
            <p:ph idx="4"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4" name="Google Shape;204;p3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3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3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207" name="Shape 207"/>
        <p:cNvGrpSpPr/>
        <p:nvPr/>
      </p:nvGrpSpPr>
      <p:grpSpPr>
        <a:xfrm>
          <a:off x="0" y="0"/>
          <a:ext cx="0" cy="0"/>
          <a:chOff x="0" y="0"/>
          <a:chExt cx="0" cy="0"/>
        </a:xfrm>
      </p:grpSpPr>
      <p:sp>
        <p:nvSpPr>
          <p:cNvPr id="208" name="Google Shape;208;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9" name="Google Shape;209;p3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3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3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2" name="Shape 212"/>
        <p:cNvGrpSpPr/>
        <p:nvPr/>
      </p:nvGrpSpPr>
      <p:grpSpPr>
        <a:xfrm>
          <a:off x="0" y="0"/>
          <a:ext cx="0" cy="0"/>
          <a:chOff x="0" y="0"/>
          <a:chExt cx="0" cy="0"/>
        </a:xfrm>
      </p:grpSpPr>
      <p:sp>
        <p:nvSpPr>
          <p:cNvPr id="213" name="Google Shape;213;p3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4" name="Google Shape;214;p3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5" name="Google Shape;215;p3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3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3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27" name="Shape 27"/>
        <p:cNvGrpSpPr/>
        <p:nvPr/>
      </p:nvGrpSpPr>
      <p:grpSpPr>
        <a:xfrm>
          <a:off x="0" y="0"/>
          <a:ext cx="0" cy="0"/>
          <a:chOff x="0" y="0"/>
          <a:chExt cx="0" cy="0"/>
        </a:xfrm>
      </p:grpSpPr>
      <p:sp>
        <p:nvSpPr>
          <p:cNvPr id="28" name="Google Shape;28;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 name="Google Shape;29;p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8" name="Shape 218"/>
        <p:cNvGrpSpPr/>
        <p:nvPr/>
      </p:nvGrpSpPr>
      <p:grpSpPr>
        <a:xfrm>
          <a:off x="0" y="0"/>
          <a:ext cx="0" cy="0"/>
          <a:chOff x="0" y="0"/>
          <a:chExt cx="0" cy="0"/>
        </a:xfrm>
      </p:grpSpPr>
      <p:sp>
        <p:nvSpPr>
          <p:cNvPr id="219" name="Google Shape;219;p3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0" name="Google Shape;220;p34"/>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1" name="Google Shape;221;p3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3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3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4" name="Shape 224"/>
        <p:cNvGrpSpPr/>
        <p:nvPr/>
      </p:nvGrpSpPr>
      <p:grpSpPr>
        <a:xfrm>
          <a:off x="0" y="0"/>
          <a:ext cx="0" cy="0"/>
          <a:chOff x="0" y="0"/>
          <a:chExt cx="0" cy="0"/>
        </a:xfrm>
      </p:grpSpPr>
      <p:sp>
        <p:nvSpPr>
          <p:cNvPr id="225" name="Google Shape;225;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6" name="Google Shape;226;p3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27" name="Google Shape;227;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228" name="Google Shape;228;p3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3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3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1" name="Shape 231"/>
        <p:cNvGrpSpPr/>
        <p:nvPr/>
      </p:nvGrpSpPr>
      <p:grpSpPr>
        <a:xfrm>
          <a:off x="0" y="0"/>
          <a:ext cx="0" cy="0"/>
          <a:chOff x="0" y="0"/>
          <a:chExt cx="0" cy="0"/>
        </a:xfrm>
      </p:grpSpPr>
      <p:sp>
        <p:nvSpPr>
          <p:cNvPr id="232" name="Google Shape;232;p3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3" name="Google Shape;233;p3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234" name="Google Shape;234;p3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235" name="Google Shape;235;p3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3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3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8" name="Shape 238"/>
        <p:cNvGrpSpPr/>
        <p:nvPr/>
      </p:nvGrpSpPr>
      <p:grpSpPr>
        <a:xfrm>
          <a:off x="0" y="0"/>
          <a:ext cx="0" cy="0"/>
          <a:chOff x="0" y="0"/>
          <a:chExt cx="0" cy="0"/>
        </a:xfrm>
      </p:grpSpPr>
      <p:sp>
        <p:nvSpPr>
          <p:cNvPr id="239" name="Google Shape;239;p3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3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3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2" name="Shape 242"/>
        <p:cNvGrpSpPr/>
        <p:nvPr/>
      </p:nvGrpSpPr>
      <p:grpSpPr>
        <a:xfrm>
          <a:off x="0" y="0"/>
          <a:ext cx="0" cy="0"/>
          <a:chOff x="0" y="0"/>
          <a:chExt cx="0" cy="0"/>
        </a:xfrm>
      </p:grpSpPr>
      <p:sp>
        <p:nvSpPr>
          <p:cNvPr id="243" name="Google Shape;243;p3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4" name="Google Shape;244;p3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3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3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7" name="Shape 247"/>
        <p:cNvGrpSpPr/>
        <p:nvPr/>
      </p:nvGrpSpPr>
      <p:grpSpPr>
        <a:xfrm>
          <a:off x="0" y="0"/>
          <a:ext cx="0" cy="0"/>
          <a:chOff x="0" y="0"/>
          <a:chExt cx="0" cy="0"/>
        </a:xfrm>
      </p:grpSpPr>
      <p:sp>
        <p:nvSpPr>
          <p:cNvPr id="248" name="Google Shape;248;p3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9" name="Google Shape;249;p3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250" name="Google Shape;250;p3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251" name="Google Shape;251;p3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252" name="Google Shape;252;p3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253" name="Google Shape;253;p3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3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3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6" name="Shape 256"/>
        <p:cNvGrpSpPr/>
        <p:nvPr/>
      </p:nvGrpSpPr>
      <p:grpSpPr>
        <a:xfrm>
          <a:off x="0" y="0"/>
          <a:ext cx="0" cy="0"/>
          <a:chOff x="0" y="0"/>
          <a:chExt cx="0" cy="0"/>
        </a:xfrm>
      </p:grpSpPr>
      <p:sp>
        <p:nvSpPr>
          <p:cNvPr id="257" name="Google Shape;257;p4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8" name="Google Shape;258;p4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259" name="Google Shape;259;p4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4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p4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2" name="Shape 262"/>
        <p:cNvGrpSpPr/>
        <p:nvPr/>
      </p:nvGrpSpPr>
      <p:grpSpPr>
        <a:xfrm>
          <a:off x="0" y="0"/>
          <a:ext cx="0" cy="0"/>
          <a:chOff x="0" y="0"/>
          <a:chExt cx="0" cy="0"/>
        </a:xfrm>
      </p:grpSpPr>
      <p:sp>
        <p:nvSpPr>
          <p:cNvPr id="263" name="Google Shape;263;p4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4" name="Google Shape;264;p41"/>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5" name="Google Shape;265;p4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4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4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8" name="Shape 268"/>
        <p:cNvGrpSpPr/>
        <p:nvPr/>
      </p:nvGrpSpPr>
      <p:grpSpPr>
        <a:xfrm>
          <a:off x="0" y="0"/>
          <a:ext cx="0" cy="0"/>
          <a:chOff x="0" y="0"/>
          <a:chExt cx="0" cy="0"/>
        </a:xfrm>
      </p:grpSpPr>
      <p:sp>
        <p:nvSpPr>
          <p:cNvPr id="269" name="Google Shape;269;p4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0" name="Google Shape;270;p4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271" name="Google Shape;271;p4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4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4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0" name="Shape 280"/>
        <p:cNvGrpSpPr/>
        <p:nvPr/>
      </p:nvGrpSpPr>
      <p:grpSpPr>
        <a:xfrm>
          <a:off x="0" y="0"/>
          <a:ext cx="0" cy="0"/>
          <a:chOff x="0" y="0"/>
          <a:chExt cx="0" cy="0"/>
        </a:xfrm>
      </p:grpSpPr>
      <p:sp>
        <p:nvSpPr>
          <p:cNvPr id="281" name="Google Shape;281;p4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2" name="Google Shape;282;p4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3" name="Google Shape;283;p4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4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4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 name="Google Shape;34;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5" name="Google Shape;35;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6" name="Google Shape;36;p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286" name="Shape 286"/>
        <p:cNvGrpSpPr/>
        <p:nvPr/>
      </p:nvGrpSpPr>
      <p:grpSpPr>
        <a:xfrm>
          <a:off x="0" y="0"/>
          <a:ext cx="0" cy="0"/>
          <a:chOff x="0" y="0"/>
          <a:chExt cx="0" cy="0"/>
        </a:xfrm>
      </p:grpSpPr>
      <p:sp>
        <p:nvSpPr>
          <p:cNvPr id="287" name="Google Shape;287;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8" name="Google Shape;288;p45"/>
          <p:cNvSpPr txBox="1"/>
          <p:nvPr>
            <p:ph idx="1" type="body"/>
          </p:nvPr>
        </p:nvSpPr>
        <p:spPr>
          <a:xfrm>
            <a:off x="457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9" name="Google Shape;289;p45"/>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0" name="Google Shape;290;p45"/>
          <p:cNvSpPr txBox="1"/>
          <p:nvPr>
            <p:ph idx="3" type="body"/>
          </p:nvPr>
        </p:nvSpPr>
        <p:spPr>
          <a:xfrm>
            <a:off x="457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1" name="Google Shape;291;p45"/>
          <p:cNvSpPr txBox="1"/>
          <p:nvPr>
            <p:ph idx="4"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2" name="Google Shape;292;p4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4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4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295" name="Shape 295"/>
        <p:cNvGrpSpPr/>
        <p:nvPr/>
      </p:nvGrpSpPr>
      <p:grpSpPr>
        <a:xfrm>
          <a:off x="0" y="0"/>
          <a:ext cx="0" cy="0"/>
          <a:chOff x="0" y="0"/>
          <a:chExt cx="0" cy="0"/>
        </a:xfrm>
      </p:grpSpPr>
      <p:sp>
        <p:nvSpPr>
          <p:cNvPr id="296" name="Google Shape;296;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7" name="Google Shape;297;p4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4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4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0" name="Shape 300"/>
        <p:cNvGrpSpPr/>
        <p:nvPr/>
      </p:nvGrpSpPr>
      <p:grpSpPr>
        <a:xfrm>
          <a:off x="0" y="0"/>
          <a:ext cx="0" cy="0"/>
          <a:chOff x="0" y="0"/>
          <a:chExt cx="0" cy="0"/>
        </a:xfrm>
      </p:grpSpPr>
      <p:sp>
        <p:nvSpPr>
          <p:cNvPr id="301" name="Google Shape;301;p4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2" name="Google Shape;302;p4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3" name="Google Shape;303;p4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4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4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6" name="Shape 306"/>
        <p:cNvGrpSpPr/>
        <p:nvPr/>
      </p:nvGrpSpPr>
      <p:grpSpPr>
        <a:xfrm>
          <a:off x="0" y="0"/>
          <a:ext cx="0" cy="0"/>
          <a:chOff x="0" y="0"/>
          <a:chExt cx="0" cy="0"/>
        </a:xfrm>
      </p:grpSpPr>
      <p:sp>
        <p:nvSpPr>
          <p:cNvPr id="307" name="Google Shape;307;p4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8" name="Google Shape;308;p48"/>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9" name="Google Shape;309;p4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4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4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2" name="Shape 312"/>
        <p:cNvGrpSpPr/>
        <p:nvPr/>
      </p:nvGrpSpPr>
      <p:grpSpPr>
        <a:xfrm>
          <a:off x="0" y="0"/>
          <a:ext cx="0" cy="0"/>
          <a:chOff x="0" y="0"/>
          <a:chExt cx="0" cy="0"/>
        </a:xfrm>
      </p:grpSpPr>
      <p:sp>
        <p:nvSpPr>
          <p:cNvPr id="313" name="Google Shape;313;p4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4" name="Google Shape;314;p49"/>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15" name="Google Shape;315;p4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316" name="Google Shape;316;p4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4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4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9" name="Shape 319"/>
        <p:cNvGrpSpPr/>
        <p:nvPr/>
      </p:nvGrpSpPr>
      <p:grpSpPr>
        <a:xfrm>
          <a:off x="0" y="0"/>
          <a:ext cx="0" cy="0"/>
          <a:chOff x="0" y="0"/>
          <a:chExt cx="0" cy="0"/>
        </a:xfrm>
      </p:grpSpPr>
      <p:sp>
        <p:nvSpPr>
          <p:cNvPr id="320" name="Google Shape;320;p5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1" name="Google Shape;321;p5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322" name="Google Shape;322;p5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323" name="Google Shape;323;p5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4" name="Google Shape;324;p5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5" name="Google Shape;325;p5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6" name="Shape 326"/>
        <p:cNvGrpSpPr/>
        <p:nvPr/>
      </p:nvGrpSpPr>
      <p:grpSpPr>
        <a:xfrm>
          <a:off x="0" y="0"/>
          <a:ext cx="0" cy="0"/>
          <a:chOff x="0" y="0"/>
          <a:chExt cx="0" cy="0"/>
        </a:xfrm>
      </p:grpSpPr>
      <p:sp>
        <p:nvSpPr>
          <p:cNvPr id="327" name="Google Shape;327;p5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8" name="Google Shape;328;p5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5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0" name="Shape 330"/>
        <p:cNvGrpSpPr/>
        <p:nvPr/>
      </p:nvGrpSpPr>
      <p:grpSpPr>
        <a:xfrm>
          <a:off x="0" y="0"/>
          <a:ext cx="0" cy="0"/>
          <a:chOff x="0" y="0"/>
          <a:chExt cx="0" cy="0"/>
        </a:xfrm>
      </p:grpSpPr>
      <p:sp>
        <p:nvSpPr>
          <p:cNvPr id="331" name="Google Shape;331;p5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2" name="Google Shape;332;p5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p5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4" name="Google Shape;334;p5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5" name="Shape 335"/>
        <p:cNvGrpSpPr/>
        <p:nvPr/>
      </p:nvGrpSpPr>
      <p:grpSpPr>
        <a:xfrm>
          <a:off x="0" y="0"/>
          <a:ext cx="0" cy="0"/>
          <a:chOff x="0" y="0"/>
          <a:chExt cx="0" cy="0"/>
        </a:xfrm>
      </p:grpSpPr>
      <p:sp>
        <p:nvSpPr>
          <p:cNvPr id="336" name="Google Shape;336;p5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7" name="Google Shape;337;p5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338" name="Google Shape;338;p5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339" name="Google Shape;339;p5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340" name="Google Shape;340;p5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341" name="Google Shape;341;p5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p5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5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4" name="Shape 344"/>
        <p:cNvGrpSpPr/>
        <p:nvPr/>
      </p:nvGrpSpPr>
      <p:grpSpPr>
        <a:xfrm>
          <a:off x="0" y="0"/>
          <a:ext cx="0" cy="0"/>
          <a:chOff x="0" y="0"/>
          <a:chExt cx="0" cy="0"/>
        </a:xfrm>
      </p:grpSpPr>
      <p:sp>
        <p:nvSpPr>
          <p:cNvPr id="345" name="Google Shape;345;p5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6" name="Google Shape;346;p5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47" name="Google Shape;347;p5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48" name="Google Shape;348;p5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p5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5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39" name="Shape 39"/>
        <p:cNvGrpSpPr/>
        <p:nvPr/>
      </p:nvGrpSpPr>
      <p:grpSpPr>
        <a:xfrm>
          <a:off x="0" y="0"/>
          <a:ext cx="0" cy="0"/>
          <a:chOff x="0" y="0"/>
          <a:chExt cx="0" cy="0"/>
        </a:xfrm>
      </p:grpSpPr>
      <p:sp>
        <p:nvSpPr>
          <p:cNvPr id="40" name="Google Shape;40;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1" name="Google Shape;41;p6"/>
          <p:cNvSpPr txBox="1"/>
          <p:nvPr>
            <p:ph idx="1" type="body"/>
          </p:nvPr>
        </p:nvSpPr>
        <p:spPr>
          <a:xfrm>
            <a:off x="457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 name="Google Shape;42;p6"/>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 name="Google Shape;43;p6"/>
          <p:cNvSpPr txBox="1"/>
          <p:nvPr>
            <p:ph idx="3" type="body"/>
          </p:nvPr>
        </p:nvSpPr>
        <p:spPr>
          <a:xfrm>
            <a:off x="457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 name="Google Shape;44;p6"/>
          <p:cNvSpPr txBox="1"/>
          <p:nvPr>
            <p:ph idx="4"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 name="Google Shape;45;p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1" name="Shape 351"/>
        <p:cNvGrpSpPr/>
        <p:nvPr/>
      </p:nvGrpSpPr>
      <p:grpSpPr>
        <a:xfrm>
          <a:off x="0" y="0"/>
          <a:ext cx="0" cy="0"/>
          <a:chOff x="0" y="0"/>
          <a:chExt cx="0" cy="0"/>
        </a:xfrm>
      </p:grpSpPr>
      <p:sp>
        <p:nvSpPr>
          <p:cNvPr id="352" name="Google Shape;352;p5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3" name="Google Shape;353;p5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354" name="Google Shape;354;p5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5" name="Google Shape;355;p5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6" name="Google Shape;356;p5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7" name="Shape 357"/>
        <p:cNvGrpSpPr/>
        <p:nvPr/>
      </p:nvGrpSpPr>
      <p:grpSpPr>
        <a:xfrm>
          <a:off x="0" y="0"/>
          <a:ext cx="0" cy="0"/>
          <a:chOff x="0" y="0"/>
          <a:chExt cx="0" cy="0"/>
        </a:xfrm>
      </p:grpSpPr>
      <p:sp>
        <p:nvSpPr>
          <p:cNvPr id="358" name="Google Shape;358;p5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9" name="Google Shape;359;p5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360" name="Google Shape;360;p5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p5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5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9" name="Shape 369"/>
        <p:cNvGrpSpPr/>
        <p:nvPr/>
      </p:nvGrpSpPr>
      <p:grpSpPr>
        <a:xfrm>
          <a:off x="0" y="0"/>
          <a:ext cx="0" cy="0"/>
          <a:chOff x="0" y="0"/>
          <a:chExt cx="0" cy="0"/>
        </a:xfrm>
      </p:grpSpPr>
      <p:sp>
        <p:nvSpPr>
          <p:cNvPr id="370" name="Google Shape;370;p5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1" name="Google Shape;371;p58"/>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2" name="Google Shape;372;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5" name="Shape 375"/>
        <p:cNvGrpSpPr/>
        <p:nvPr/>
      </p:nvGrpSpPr>
      <p:grpSpPr>
        <a:xfrm>
          <a:off x="0" y="0"/>
          <a:ext cx="0" cy="0"/>
          <a:chOff x="0" y="0"/>
          <a:chExt cx="0" cy="0"/>
        </a:xfrm>
      </p:grpSpPr>
      <p:sp>
        <p:nvSpPr>
          <p:cNvPr id="376" name="Google Shape;376;p59"/>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7" name="Google Shape;377;p59"/>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8" name="Google Shape;378;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0" name="Google Shape;380;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81" name="Shape 381"/>
        <p:cNvGrpSpPr/>
        <p:nvPr/>
      </p:nvGrpSpPr>
      <p:grpSpPr>
        <a:xfrm>
          <a:off x="0" y="0"/>
          <a:ext cx="0" cy="0"/>
          <a:chOff x="0" y="0"/>
          <a:chExt cx="0" cy="0"/>
        </a:xfrm>
      </p:grpSpPr>
      <p:sp>
        <p:nvSpPr>
          <p:cNvPr id="382" name="Google Shape;382;p6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3" name="Google Shape;383;p60"/>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4" name="Google Shape;384;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6" name="Google Shape;386;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7" name="Shape 387"/>
        <p:cNvGrpSpPr/>
        <p:nvPr/>
      </p:nvGrpSpPr>
      <p:grpSpPr>
        <a:xfrm>
          <a:off x="0" y="0"/>
          <a:ext cx="0" cy="0"/>
          <a:chOff x="0" y="0"/>
          <a:chExt cx="0" cy="0"/>
        </a:xfrm>
      </p:grpSpPr>
      <p:sp>
        <p:nvSpPr>
          <p:cNvPr id="388" name="Google Shape;388;p6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9" name="Google Shape;389;p61"/>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90" name="Google Shape;390;p6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91" name="Google Shape;391;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2" name="Google Shape;392;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4" name="Shape 394"/>
        <p:cNvGrpSpPr/>
        <p:nvPr/>
      </p:nvGrpSpPr>
      <p:grpSpPr>
        <a:xfrm>
          <a:off x="0" y="0"/>
          <a:ext cx="0" cy="0"/>
          <a:chOff x="0" y="0"/>
          <a:chExt cx="0" cy="0"/>
        </a:xfrm>
      </p:grpSpPr>
      <p:sp>
        <p:nvSpPr>
          <p:cNvPr id="395" name="Google Shape;395;p6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6" name="Google Shape;396;p6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97" name="Google Shape;397;p6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98" name="Google Shape;398;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0" name="Google Shape;400;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1" name="Shape 401"/>
        <p:cNvGrpSpPr/>
        <p:nvPr/>
      </p:nvGrpSpPr>
      <p:grpSpPr>
        <a:xfrm>
          <a:off x="0" y="0"/>
          <a:ext cx="0" cy="0"/>
          <a:chOff x="0" y="0"/>
          <a:chExt cx="0" cy="0"/>
        </a:xfrm>
      </p:grpSpPr>
      <p:sp>
        <p:nvSpPr>
          <p:cNvPr id="402" name="Google Shape;402;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3" name="Google Shape;403;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5" name="Shape 405"/>
        <p:cNvGrpSpPr/>
        <p:nvPr/>
      </p:nvGrpSpPr>
      <p:grpSpPr>
        <a:xfrm>
          <a:off x="0" y="0"/>
          <a:ext cx="0" cy="0"/>
          <a:chOff x="0" y="0"/>
          <a:chExt cx="0" cy="0"/>
        </a:xfrm>
      </p:grpSpPr>
      <p:sp>
        <p:nvSpPr>
          <p:cNvPr id="406" name="Google Shape;406;p6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7" name="Google Shape;407;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9" name="Google Shape;409;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0" name="Shape 410"/>
        <p:cNvGrpSpPr/>
        <p:nvPr/>
      </p:nvGrpSpPr>
      <p:grpSpPr>
        <a:xfrm>
          <a:off x="0" y="0"/>
          <a:ext cx="0" cy="0"/>
          <a:chOff x="0" y="0"/>
          <a:chExt cx="0" cy="0"/>
        </a:xfrm>
      </p:grpSpPr>
      <p:sp>
        <p:nvSpPr>
          <p:cNvPr id="411" name="Google Shape;411;p6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12" name="Google Shape;412;p6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3" name="Google Shape;413;p6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14" name="Google Shape;414;p6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5" name="Google Shape;415;p6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16" name="Google Shape;416;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7" name="Google Shape;417;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8" name="Google Shape;418;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8" name="Shape 48"/>
        <p:cNvGrpSpPr/>
        <p:nvPr/>
      </p:nvGrpSpPr>
      <p:grpSpPr>
        <a:xfrm>
          <a:off x="0" y="0"/>
          <a:ext cx="0" cy="0"/>
          <a:chOff x="0" y="0"/>
          <a:chExt cx="0" cy="0"/>
        </a:xfrm>
      </p:grpSpPr>
      <p:sp>
        <p:nvSpPr>
          <p:cNvPr id="49" name="Google Shape;49;p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 name="Google Shape;50;p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 name="Google Shape;51;p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9" name="Shape 419"/>
        <p:cNvGrpSpPr/>
        <p:nvPr/>
      </p:nvGrpSpPr>
      <p:grpSpPr>
        <a:xfrm>
          <a:off x="0" y="0"/>
          <a:ext cx="0" cy="0"/>
          <a:chOff x="0" y="0"/>
          <a:chExt cx="0" cy="0"/>
        </a:xfrm>
      </p:grpSpPr>
      <p:sp>
        <p:nvSpPr>
          <p:cNvPr id="420" name="Google Shape;420;p6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1" name="Google Shape;421;p6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2" name="Google Shape;422;p6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3" name="Google Shape;423;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4" name="Google Shape;424;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5" name="Google Shape;425;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6" name="Shape 426"/>
        <p:cNvGrpSpPr/>
        <p:nvPr/>
      </p:nvGrpSpPr>
      <p:grpSpPr>
        <a:xfrm>
          <a:off x="0" y="0"/>
          <a:ext cx="0" cy="0"/>
          <a:chOff x="0" y="0"/>
          <a:chExt cx="0" cy="0"/>
        </a:xfrm>
      </p:grpSpPr>
      <p:sp>
        <p:nvSpPr>
          <p:cNvPr id="427" name="Google Shape;427;p6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8" name="Google Shape;428;p6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29" name="Google Shape;429;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0" name="Google Shape;430;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1" name="Google Shape;431;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2" name="Shape 432"/>
        <p:cNvGrpSpPr/>
        <p:nvPr/>
      </p:nvGrpSpPr>
      <p:grpSpPr>
        <a:xfrm>
          <a:off x="0" y="0"/>
          <a:ext cx="0" cy="0"/>
          <a:chOff x="0" y="0"/>
          <a:chExt cx="0" cy="0"/>
        </a:xfrm>
      </p:grpSpPr>
      <p:sp>
        <p:nvSpPr>
          <p:cNvPr id="433" name="Google Shape;433;p6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4" name="Google Shape;434;p6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435" name="Google Shape;435;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4" name="Shape 444"/>
        <p:cNvGrpSpPr/>
        <p:nvPr/>
      </p:nvGrpSpPr>
      <p:grpSpPr>
        <a:xfrm>
          <a:off x="0" y="0"/>
          <a:ext cx="0" cy="0"/>
          <a:chOff x="0" y="0"/>
          <a:chExt cx="0" cy="0"/>
        </a:xfrm>
      </p:grpSpPr>
      <p:sp>
        <p:nvSpPr>
          <p:cNvPr id="445" name="Google Shape;445;p7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6" name="Google Shape;446;p70"/>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7" name="Google Shape;447;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8" name="Google Shape;448;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9" name="Google Shape;449;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0" name="Shape 450"/>
        <p:cNvGrpSpPr/>
        <p:nvPr/>
      </p:nvGrpSpPr>
      <p:grpSpPr>
        <a:xfrm>
          <a:off x="0" y="0"/>
          <a:ext cx="0" cy="0"/>
          <a:chOff x="0" y="0"/>
          <a:chExt cx="0" cy="0"/>
        </a:xfrm>
      </p:grpSpPr>
      <p:sp>
        <p:nvSpPr>
          <p:cNvPr id="451" name="Google Shape;451;p71"/>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2" name="Google Shape;452;p71"/>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3" name="Google Shape;45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4" name="Google Shape;45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5" name="Google Shape;45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6" name="Shape 456"/>
        <p:cNvGrpSpPr/>
        <p:nvPr/>
      </p:nvGrpSpPr>
      <p:grpSpPr>
        <a:xfrm>
          <a:off x="0" y="0"/>
          <a:ext cx="0" cy="0"/>
          <a:chOff x="0" y="0"/>
          <a:chExt cx="0" cy="0"/>
        </a:xfrm>
      </p:grpSpPr>
      <p:sp>
        <p:nvSpPr>
          <p:cNvPr id="457" name="Google Shape;457;p7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8" name="Google Shape;458;p72"/>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9" name="Google Shape;459;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0" name="Google Shape;460;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1" name="Google Shape;461;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2" name="Shape 462"/>
        <p:cNvGrpSpPr/>
        <p:nvPr/>
      </p:nvGrpSpPr>
      <p:grpSpPr>
        <a:xfrm>
          <a:off x="0" y="0"/>
          <a:ext cx="0" cy="0"/>
          <a:chOff x="0" y="0"/>
          <a:chExt cx="0" cy="0"/>
        </a:xfrm>
      </p:grpSpPr>
      <p:sp>
        <p:nvSpPr>
          <p:cNvPr id="463" name="Google Shape;463;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4" name="Google Shape;464;p73"/>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65" name="Google Shape;465;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66" name="Google Shape;466;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8" name="Google Shape;468;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69" name="Shape 469"/>
        <p:cNvGrpSpPr/>
        <p:nvPr/>
      </p:nvGrpSpPr>
      <p:grpSpPr>
        <a:xfrm>
          <a:off x="0" y="0"/>
          <a:ext cx="0" cy="0"/>
          <a:chOff x="0" y="0"/>
          <a:chExt cx="0" cy="0"/>
        </a:xfrm>
      </p:grpSpPr>
      <p:sp>
        <p:nvSpPr>
          <p:cNvPr id="470" name="Google Shape;470;p7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1" name="Google Shape;471;p7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72" name="Google Shape;472;p7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73" name="Google Shape;473;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4" name="Google Shape;474;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5" name="Google Shape;475;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6" name="Shape 476"/>
        <p:cNvGrpSpPr/>
        <p:nvPr/>
      </p:nvGrpSpPr>
      <p:grpSpPr>
        <a:xfrm>
          <a:off x="0" y="0"/>
          <a:ext cx="0" cy="0"/>
          <a:chOff x="0" y="0"/>
          <a:chExt cx="0" cy="0"/>
        </a:xfrm>
      </p:grpSpPr>
      <p:sp>
        <p:nvSpPr>
          <p:cNvPr id="477" name="Google Shape;477;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0" name="Shape 480"/>
        <p:cNvGrpSpPr/>
        <p:nvPr/>
      </p:nvGrpSpPr>
      <p:grpSpPr>
        <a:xfrm>
          <a:off x="0" y="0"/>
          <a:ext cx="0" cy="0"/>
          <a:chOff x="0" y="0"/>
          <a:chExt cx="0" cy="0"/>
        </a:xfrm>
      </p:grpSpPr>
      <p:sp>
        <p:nvSpPr>
          <p:cNvPr id="481" name="Google Shape;481;p7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2" name="Google Shape;482;p7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3" name="Google Shape;483;p7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4" name="Google Shape;484;p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4" name="Shape 54"/>
        <p:cNvGrpSpPr/>
        <p:nvPr/>
      </p:nvGrpSpPr>
      <p:grpSpPr>
        <a:xfrm>
          <a:off x="0" y="0"/>
          <a:ext cx="0" cy="0"/>
          <a:chOff x="0" y="0"/>
          <a:chExt cx="0" cy="0"/>
        </a:xfrm>
      </p:grpSpPr>
      <p:sp>
        <p:nvSpPr>
          <p:cNvPr id="55" name="Google Shape;55;p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8"/>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 name="Google Shape;57;p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5" name="Shape 485"/>
        <p:cNvGrpSpPr/>
        <p:nvPr/>
      </p:nvGrpSpPr>
      <p:grpSpPr>
        <a:xfrm>
          <a:off x="0" y="0"/>
          <a:ext cx="0" cy="0"/>
          <a:chOff x="0" y="0"/>
          <a:chExt cx="0" cy="0"/>
        </a:xfrm>
      </p:grpSpPr>
      <p:sp>
        <p:nvSpPr>
          <p:cNvPr id="486" name="Google Shape;486;p7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7" name="Google Shape;487;p7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88" name="Google Shape;488;p7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9" name="Google Shape;489;p7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0" name="Google Shape;490;p7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91" name="Google Shape;491;p7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p7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3" name="Google Shape;493;p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4" name="Shape 494"/>
        <p:cNvGrpSpPr/>
        <p:nvPr/>
      </p:nvGrpSpPr>
      <p:grpSpPr>
        <a:xfrm>
          <a:off x="0" y="0"/>
          <a:ext cx="0" cy="0"/>
          <a:chOff x="0" y="0"/>
          <a:chExt cx="0" cy="0"/>
        </a:xfrm>
      </p:grpSpPr>
      <p:sp>
        <p:nvSpPr>
          <p:cNvPr id="495" name="Google Shape;495;p7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96" name="Google Shape;496;p7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97" name="Google Shape;497;p7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98" name="Google Shape;498;p7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p7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0" name="Google Shape;500;p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1" name="Shape 501"/>
        <p:cNvGrpSpPr/>
        <p:nvPr/>
      </p:nvGrpSpPr>
      <p:grpSpPr>
        <a:xfrm>
          <a:off x="0" y="0"/>
          <a:ext cx="0" cy="0"/>
          <a:chOff x="0" y="0"/>
          <a:chExt cx="0" cy="0"/>
        </a:xfrm>
      </p:grpSpPr>
      <p:sp>
        <p:nvSpPr>
          <p:cNvPr id="502" name="Google Shape;502;p7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3" name="Google Shape;503;p7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504" name="Google Shape;504;p7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5" name="Google Shape;505;p7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6" name="Google Shape;506;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7" name="Shape 507"/>
        <p:cNvGrpSpPr/>
        <p:nvPr/>
      </p:nvGrpSpPr>
      <p:grpSpPr>
        <a:xfrm>
          <a:off x="0" y="0"/>
          <a:ext cx="0" cy="0"/>
          <a:chOff x="0" y="0"/>
          <a:chExt cx="0" cy="0"/>
        </a:xfrm>
      </p:grpSpPr>
      <p:sp>
        <p:nvSpPr>
          <p:cNvPr id="508" name="Google Shape;508;p8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9" name="Google Shape;509;p8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10" name="Google Shape;510;p8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1" name="Google Shape;511;p8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2" name="Google Shape;512;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9" name="Shape 519"/>
        <p:cNvGrpSpPr/>
        <p:nvPr/>
      </p:nvGrpSpPr>
      <p:grpSpPr>
        <a:xfrm>
          <a:off x="0" y="0"/>
          <a:ext cx="0" cy="0"/>
          <a:chOff x="0" y="0"/>
          <a:chExt cx="0" cy="0"/>
        </a:xfrm>
      </p:grpSpPr>
      <p:sp>
        <p:nvSpPr>
          <p:cNvPr id="520" name="Google Shape;520;p8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21" name="Google Shape;521;p82"/>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2" name="Google Shape;522;p8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3" name="Google Shape;523;p8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4" name="Google Shape;524;p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5" name="Shape 525"/>
        <p:cNvGrpSpPr/>
        <p:nvPr/>
      </p:nvGrpSpPr>
      <p:grpSpPr>
        <a:xfrm>
          <a:off x="0" y="0"/>
          <a:ext cx="0" cy="0"/>
          <a:chOff x="0" y="0"/>
          <a:chExt cx="0" cy="0"/>
        </a:xfrm>
      </p:grpSpPr>
      <p:sp>
        <p:nvSpPr>
          <p:cNvPr id="526" name="Google Shape;526;p8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27" name="Google Shape;527;p8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8" name="Google Shape;528;p8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9" name="Google Shape;529;p8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0" name="Google Shape;530;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31" name="Shape 531"/>
        <p:cNvGrpSpPr/>
        <p:nvPr/>
      </p:nvGrpSpPr>
      <p:grpSpPr>
        <a:xfrm>
          <a:off x="0" y="0"/>
          <a:ext cx="0" cy="0"/>
          <a:chOff x="0" y="0"/>
          <a:chExt cx="0" cy="0"/>
        </a:xfrm>
      </p:grpSpPr>
      <p:sp>
        <p:nvSpPr>
          <p:cNvPr id="532" name="Google Shape;532;p8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3" name="Google Shape;533;p84"/>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4" name="Google Shape;534;p8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5" name="Google Shape;535;p8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6" name="Google Shape;536;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37" name="Shape 537"/>
        <p:cNvGrpSpPr/>
        <p:nvPr/>
      </p:nvGrpSpPr>
      <p:grpSpPr>
        <a:xfrm>
          <a:off x="0" y="0"/>
          <a:ext cx="0" cy="0"/>
          <a:chOff x="0" y="0"/>
          <a:chExt cx="0" cy="0"/>
        </a:xfrm>
      </p:grpSpPr>
      <p:sp>
        <p:nvSpPr>
          <p:cNvPr id="538" name="Google Shape;538;p8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9" name="Google Shape;539;p8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40" name="Google Shape;540;p8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41" name="Google Shape;541;p8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2" name="Google Shape;542;p8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3" name="Google Shape;543;p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4" name="Shape 544"/>
        <p:cNvGrpSpPr/>
        <p:nvPr/>
      </p:nvGrpSpPr>
      <p:grpSpPr>
        <a:xfrm>
          <a:off x="0" y="0"/>
          <a:ext cx="0" cy="0"/>
          <a:chOff x="0" y="0"/>
          <a:chExt cx="0" cy="0"/>
        </a:xfrm>
      </p:grpSpPr>
      <p:sp>
        <p:nvSpPr>
          <p:cNvPr id="545" name="Google Shape;545;p8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46" name="Google Shape;546;p8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47" name="Google Shape;547;p8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48" name="Google Shape;548;p8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9" name="Google Shape;549;p8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0" name="Google Shape;550;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1" name="Shape 551"/>
        <p:cNvGrpSpPr/>
        <p:nvPr/>
      </p:nvGrpSpPr>
      <p:grpSpPr>
        <a:xfrm>
          <a:off x="0" y="0"/>
          <a:ext cx="0" cy="0"/>
          <a:chOff x="0" y="0"/>
          <a:chExt cx="0" cy="0"/>
        </a:xfrm>
      </p:grpSpPr>
      <p:sp>
        <p:nvSpPr>
          <p:cNvPr id="552" name="Google Shape;552;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3" name="Google Shape;553;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4" name="Google Shape;554;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 name="Google Shape;62;p9"/>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3" name="Google Shape;63;p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64" name="Google Shape;64;p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5" name="Shape 555"/>
        <p:cNvGrpSpPr/>
        <p:nvPr/>
      </p:nvGrpSpPr>
      <p:grpSpPr>
        <a:xfrm>
          <a:off x="0" y="0"/>
          <a:ext cx="0" cy="0"/>
          <a:chOff x="0" y="0"/>
          <a:chExt cx="0" cy="0"/>
        </a:xfrm>
      </p:grpSpPr>
      <p:sp>
        <p:nvSpPr>
          <p:cNvPr id="556" name="Google Shape;556;p8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57" name="Google Shape;557;p8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8" name="Google Shape;558;p8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9" name="Google Shape;559;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0" name="Shape 560"/>
        <p:cNvGrpSpPr/>
        <p:nvPr/>
      </p:nvGrpSpPr>
      <p:grpSpPr>
        <a:xfrm>
          <a:off x="0" y="0"/>
          <a:ext cx="0" cy="0"/>
          <a:chOff x="0" y="0"/>
          <a:chExt cx="0" cy="0"/>
        </a:xfrm>
      </p:grpSpPr>
      <p:sp>
        <p:nvSpPr>
          <p:cNvPr id="561" name="Google Shape;561;p8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2" name="Google Shape;562;p8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63" name="Google Shape;563;p8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64" name="Google Shape;564;p8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65" name="Google Shape;565;p8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66" name="Google Shape;566;p8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7" name="Google Shape;567;p8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8" name="Google Shape;568;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9" name="Shape 569"/>
        <p:cNvGrpSpPr/>
        <p:nvPr/>
      </p:nvGrpSpPr>
      <p:grpSpPr>
        <a:xfrm>
          <a:off x="0" y="0"/>
          <a:ext cx="0" cy="0"/>
          <a:chOff x="0" y="0"/>
          <a:chExt cx="0" cy="0"/>
        </a:xfrm>
      </p:grpSpPr>
      <p:sp>
        <p:nvSpPr>
          <p:cNvPr id="570" name="Google Shape;570;p9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71" name="Google Shape;571;p9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72" name="Google Shape;572;p9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73" name="Google Shape;573;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4" name="Google Shape;574;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5" name="Google Shape;575;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6" name="Shape 576"/>
        <p:cNvGrpSpPr/>
        <p:nvPr/>
      </p:nvGrpSpPr>
      <p:grpSpPr>
        <a:xfrm>
          <a:off x="0" y="0"/>
          <a:ext cx="0" cy="0"/>
          <a:chOff x="0" y="0"/>
          <a:chExt cx="0" cy="0"/>
        </a:xfrm>
      </p:grpSpPr>
      <p:sp>
        <p:nvSpPr>
          <p:cNvPr id="577" name="Google Shape;577;p9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78" name="Google Shape;578;p9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579" name="Google Shape;579;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0" name="Google Shape;580;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1" name="Google Shape;581;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2" name="Shape 582"/>
        <p:cNvGrpSpPr/>
        <p:nvPr/>
      </p:nvGrpSpPr>
      <p:grpSpPr>
        <a:xfrm>
          <a:off x="0" y="0"/>
          <a:ext cx="0" cy="0"/>
          <a:chOff x="0" y="0"/>
          <a:chExt cx="0" cy="0"/>
        </a:xfrm>
      </p:grpSpPr>
      <p:sp>
        <p:nvSpPr>
          <p:cNvPr id="583" name="Google Shape;583;p9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4" name="Google Shape;584;p9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85" name="Google Shape;585;p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6" name="Google Shape;586;p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7" name="Google Shape;587;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4" name="Shape 594"/>
        <p:cNvGrpSpPr/>
        <p:nvPr/>
      </p:nvGrpSpPr>
      <p:grpSpPr>
        <a:xfrm>
          <a:off x="0" y="0"/>
          <a:ext cx="0" cy="0"/>
          <a:chOff x="0" y="0"/>
          <a:chExt cx="0" cy="0"/>
        </a:xfrm>
      </p:grpSpPr>
      <p:sp>
        <p:nvSpPr>
          <p:cNvPr id="595" name="Google Shape;595;p9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96" name="Google Shape;596;p9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7" name="Google Shape;597;p9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8" name="Google Shape;598;p9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9" name="Google Shape;599;p9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0" name="Shape 600"/>
        <p:cNvGrpSpPr/>
        <p:nvPr/>
      </p:nvGrpSpPr>
      <p:grpSpPr>
        <a:xfrm>
          <a:off x="0" y="0"/>
          <a:ext cx="0" cy="0"/>
          <a:chOff x="0" y="0"/>
          <a:chExt cx="0" cy="0"/>
        </a:xfrm>
      </p:grpSpPr>
      <p:sp>
        <p:nvSpPr>
          <p:cNvPr id="601" name="Google Shape;601;p9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2" name="Google Shape;602;p9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603" name="Google Shape;603;p9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604" name="Google Shape;604;p9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5" name="Google Shape;605;p9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6" name="Google Shape;606;p9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607" name="Shape 607"/>
        <p:cNvGrpSpPr/>
        <p:nvPr/>
      </p:nvGrpSpPr>
      <p:grpSpPr>
        <a:xfrm>
          <a:off x="0" y="0"/>
          <a:ext cx="0" cy="0"/>
          <a:chOff x="0" y="0"/>
          <a:chExt cx="0" cy="0"/>
        </a:xfrm>
      </p:grpSpPr>
      <p:sp>
        <p:nvSpPr>
          <p:cNvPr id="608" name="Google Shape;608;p9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9" name="Google Shape;609;p96"/>
          <p:cNvSpPr txBox="1"/>
          <p:nvPr>
            <p:ph idx="1" type="body"/>
          </p:nvPr>
        </p:nvSpPr>
        <p:spPr>
          <a:xfrm>
            <a:off x="457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0" name="Google Shape;610;p96"/>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1" name="Google Shape;611;p96"/>
          <p:cNvSpPr txBox="1"/>
          <p:nvPr>
            <p:ph idx="3" type="body"/>
          </p:nvPr>
        </p:nvSpPr>
        <p:spPr>
          <a:xfrm>
            <a:off x="457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2" name="Google Shape;612;p96"/>
          <p:cNvSpPr txBox="1"/>
          <p:nvPr>
            <p:ph idx="4"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3" name="Google Shape;613;p9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4" name="Google Shape;614;p9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5" name="Google Shape;615;p9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616" name="Shape 616"/>
        <p:cNvGrpSpPr/>
        <p:nvPr/>
      </p:nvGrpSpPr>
      <p:grpSpPr>
        <a:xfrm>
          <a:off x="0" y="0"/>
          <a:ext cx="0" cy="0"/>
          <a:chOff x="0" y="0"/>
          <a:chExt cx="0" cy="0"/>
        </a:xfrm>
      </p:grpSpPr>
      <p:sp>
        <p:nvSpPr>
          <p:cNvPr id="617" name="Google Shape;617;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18" name="Google Shape;618;p9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9" name="Google Shape;619;p9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0" name="Google Shape;620;p9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21" name="Shape 621"/>
        <p:cNvGrpSpPr/>
        <p:nvPr/>
      </p:nvGrpSpPr>
      <p:grpSpPr>
        <a:xfrm>
          <a:off x="0" y="0"/>
          <a:ext cx="0" cy="0"/>
          <a:chOff x="0" y="0"/>
          <a:chExt cx="0" cy="0"/>
        </a:xfrm>
      </p:grpSpPr>
      <p:sp>
        <p:nvSpPr>
          <p:cNvPr id="622" name="Google Shape;622;p98"/>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3" name="Google Shape;623;p98"/>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4" name="Google Shape;624;p9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5" name="Google Shape;625;p9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6" name="Google Shape;626;p9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9" name="Google Shape;69;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70" name="Google Shape;70;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71" name="Google Shape;71;p1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7" name="Shape 627"/>
        <p:cNvGrpSpPr/>
        <p:nvPr/>
      </p:nvGrpSpPr>
      <p:grpSpPr>
        <a:xfrm>
          <a:off x="0" y="0"/>
          <a:ext cx="0" cy="0"/>
          <a:chOff x="0" y="0"/>
          <a:chExt cx="0" cy="0"/>
        </a:xfrm>
      </p:grpSpPr>
      <p:sp>
        <p:nvSpPr>
          <p:cNvPr id="628" name="Google Shape;628;p9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9" name="Google Shape;629;p99"/>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0" name="Google Shape;630;p9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1" name="Google Shape;631;p9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2" name="Google Shape;632;p9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3" name="Shape 633"/>
        <p:cNvGrpSpPr/>
        <p:nvPr/>
      </p:nvGrpSpPr>
      <p:grpSpPr>
        <a:xfrm>
          <a:off x="0" y="0"/>
          <a:ext cx="0" cy="0"/>
          <a:chOff x="0" y="0"/>
          <a:chExt cx="0" cy="0"/>
        </a:xfrm>
      </p:grpSpPr>
      <p:sp>
        <p:nvSpPr>
          <p:cNvPr id="634" name="Google Shape;634;p10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5" name="Google Shape;635;p10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sz="3200">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36" name="Google Shape;636;p10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637" name="Google Shape;637;p10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8" name="Google Shape;638;p10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9" name="Google Shape;639;p10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0" name="Shape 640"/>
        <p:cNvGrpSpPr/>
        <p:nvPr/>
      </p:nvGrpSpPr>
      <p:grpSpPr>
        <a:xfrm>
          <a:off x="0" y="0"/>
          <a:ext cx="0" cy="0"/>
          <a:chOff x="0" y="0"/>
          <a:chExt cx="0" cy="0"/>
        </a:xfrm>
      </p:grpSpPr>
      <p:sp>
        <p:nvSpPr>
          <p:cNvPr id="641" name="Google Shape;641;p10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2" name="Google Shape;642;p10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643" name="Google Shape;643;p10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644" name="Google Shape;644;p10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5" name="Google Shape;645;p10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6" name="Google Shape;646;p10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7" name="Shape 647"/>
        <p:cNvGrpSpPr/>
        <p:nvPr/>
      </p:nvGrpSpPr>
      <p:grpSpPr>
        <a:xfrm>
          <a:off x="0" y="0"/>
          <a:ext cx="0" cy="0"/>
          <a:chOff x="0" y="0"/>
          <a:chExt cx="0" cy="0"/>
        </a:xfrm>
      </p:grpSpPr>
      <p:sp>
        <p:nvSpPr>
          <p:cNvPr id="648" name="Google Shape;648;p10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9" name="Google Shape;649;p10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0" name="Google Shape;650;p10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1" name="Shape 651"/>
        <p:cNvGrpSpPr/>
        <p:nvPr/>
      </p:nvGrpSpPr>
      <p:grpSpPr>
        <a:xfrm>
          <a:off x="0" y="0"/>
          <a:ext cx="0" cy="0"/>
          <a:chOff x="0" y="0"/>
          <a:chExt cx="0" cy="0"/>
        </a:xfrm>
      </p:grpSpPr>
      <p:sp>
        <p:nvSpPr>
          <p:cNvPr id="652" name="Google Shape;652;p10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53" name="Google Shape;653;p10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4" name="Google Shape;654;p10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5" name="Google Shape;655;p10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56" name="Shape 656"/>
        <p:cNvGrpSpPr/>
        <p:nvPr/>
      </p:nvGrpSpPr>
      <p:grpSpPr>
        <a:xfrm>
          <a:off x="0" y="0"/>
          <a:ext cx="0" cy="0"/>
          <a:chOff x="0" y="0"/>
          <a:chExt cx="0" cy="0"/>
        </a:xfrm>
      </p:grpSpPr>
      <p:sp>
        <p:nvSpPr>
          <p:cNvPr id="657" name="Google Shape;657;p10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58" name="Google Shape;658;p10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659" name="Google Shape;659;p10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660" name="Google Shape;660;p10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661" name="Google Shape;661;p10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662" name="Google Shape;662;p10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3" name="Google Shape;663;p10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4" name="Google Shape;664;p10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5" name="Shape 665"/>
        <p:cNvGrpSpPr/>
        <p:nvPr/>
      </p:nvGrpSpPr>
      <p:grpSpPr>
        <a:xfrm>
          <a:off x="0" y="0"/>
          <a:ext cx="0" cy="0"/>
          <a:chOff x="0" y="0"/>
          <a:chExt cx="0" cy="0"/>
        </a:xfrm>
      </p:grpSpPr>
      <p:sp>
        <p:nvSpPr>
          <p:cNvPr id="666" name="Google Shape;666;p10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67" name="Google Shape;667;p10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668" name="Google Shape;668;p10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9" name="Google Shape;669;p10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0" name="Google Shape;670;p10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1" name="Shape 671"/>
        <p:cNvGrpSpPr/>
        <p:nvPr/>
      </p:nvGrpSpPr>
      <p:grpSpPr>
        <a:xfrm>
          <a:off x="0" y="0"/>
          <a:ext cx="0" cy="0"/>
          <a:chOff x="0" y="0"/>
          <a:chExt cx="0" cy="0"/>
        </a:xfrm>
      </p:grpSpPr>
      <p:sp>
        <p:nvSpPr>
          <p:cNvPr id="672" name="Google Shape;672;p10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3" name="Google Shape;673;p10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674" name="Google Shape;674;p10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5" name="Google Shape;675;p10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6" name="Google Shape;676;p10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3" name="Shape 683"/>
        <p:cNvGrpSpPr/>
        <p:nvPr/>
      </p:nvGrpSpPr>
      <p:grpSpPr>
        <a:xfrm>
          <a:off x="0" y="0"/>
          <a:ext cx="0" cy="0"/>
          <a:chOff x="0" y="0"/>
          <a:chExt cx="0" cy="0"/>
        </a:xfrm>
      </p:grpSpPr>
      <p:sp>
        <p:nvSpPr>
          <p:cNvPr id="684" name="Google Shape;684;p10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85" name="Google Shape;685;p108"/>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6" name="Google Shape;686;p1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7" name="Google Shape;687;p1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8" name="Google Shape;688;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9" name="Shape 689"/>
        <p:cNvGrpSpPr/>
        <p:nvPr/>
      </p:nvGrpSpPr>
      <p:grpSpPr>
        <a:xfrm>
          <a:off x="0" y="0"/>
          <a:ext cx="0" cy="0"/>
          <a:chOff x="0" y="0"/>
          <a:chExt cx="0" cy="0"/>
        </a:xfrm>
      </p:grpSpPr>
      <p:sp>
        <p:nvSpPr>
          <p:cNvPr id="690" name="Google Shape;690;p109"/>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91" name="Google Shape;691;p109"/>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2" name="Google Shape;692;p10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3" name="Google Shape;693;p10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4" name="Google Shape;694;p10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8.xml"/><Relationship Id="rId10" Type="http://schemas.openxmlformats.org/officeDocument/2006/relationships/slideLayout" Target="../slideLayouts/slideLayout107.xml"/><Relationship Id="rId12" Type="http://schemas.openxmlformats.org/officeDocument/2006/relationships/theme" Target="../theme/theme4.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9.xml"/><Relationship Id="rId10" Type="http://schemas.openxmlformats.org/officeDocument/2006/relationships/slideLayout" Target="../slideLayouts/slideLayout118.xml"/><Relationship Id="rId13" Type="http://schemas.openxmlformats.org/officeDocument/2006/relationships/slideLayout" Target="../slideLayouts/slideLayout121.xml"/><Relationship Id="rId12" Type="http://schemas.openxmlformats.org/officeDocument/2006/relationships/slideLayout" Target="../slideLayouts/slideLayout120.xml"/><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8.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0" Type="http://schemas.openxmlformats.org/officeDocument/2006/relationships/slideLayout" Target="../slideLayouts/slideLayout131.xml"/><Relationship Id="rId12" Type="http://schemas.openxmlformats.org/officeDocument/2006/relationships/theme" Target="../theme/theme13.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0" Type="http://schemas.openxmlformats.org/officeDocument/2006/relationships/slideLayout" Target="../slideLayouts/slideLayout142.xml"/><Relationship Id="rId12" Type="http://schemas.openxmlformats.org/officeDocument/2006/relationships/theme" Target="../theme/theme5.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0" Type="http://schemas.openxmlformats.org/officeDocument/2006/relationships/slideLayout" Target="../slideLayouts/slideLayout153.xml"/><Relationship Id="rId13" Type="http://schemas.openxmlformats.org/officeDocument/2006/relationships/slideLayout" Target="../slideLayouts/slideLayout156.xml"/><Relationship Id="rId12" Type="http://schemas.openxmlformats.org/officeDocument/2006/relationships/slideLayout" Target="../slideLayouts/slideLayout155.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6.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7.xml"/><Relationship Id="rId10" Type="http://schemas.openxmlformats.org/officeDocument/2006/relationships/slideLayout" Target="../slideLayouts/slideLayout166.xml"/><Relationship Id="rId13" Type="http://schemas.openxmlformats.org/officeDocument/2006/relationships/slideLayout" Target="../slideLayouts/slideLayout169.xml"/><Relationship Id="rId12" Type="http://schemas.openxmlformats.org/officeDocument/2006/relationships/slideLayout" Target="../slideLayouts/slideLayout168.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11.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0" Type="http://schemas.openxmlformats.org/officeDocument/2006/relationships/slideLayout" Target="../slideLayouts/slideLayout61.xml"/><Relationship Id="rId12" Type="http://schemas.openxmlformats.org/officeDocument/2006/relationships/theme" Target="../theme/theme14.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3.xml"/><Relationship Id="rId10" Type="http://schemas.openxmlformats.org/officeDocument/2006/relationships/slideLayout" Target="../slideLayouts/slideLayout72.xml"/><Relationship Id="rId12" Type="http://schemas.openxmlformats.org/officeDocument/2006/relationships/theme" Target="../theme/theme1.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4.xml"/><Relationship Id="rId10" Type="http://schemas.openxmlformats.org/officeDocument/2006/relationships/slideLayout" Target="../slideLayouts/slideLayout83.xml"/><Relationship Id="rId12" Type="http://schemas.openxmlformats.org/officeDocument/2006/relationships/theme" Target="../theme/theme15.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5.xml"/><Relationship Id="rId10" Type="http://schemas.openxmlformats.org/officeDocument/2006/relationships/slideLayout" Target="../slideLayouts/slideLayout94.xml"/><Relationship Id="rId13" Type="http://schemas.openxmlformats.org/officeDocument/2006/relationships/slideLayout" Target="../slideLayouts/slideLayout97.xml"/><Relationship Id="rId12" Type="http://schemas.openxmlformats.org/officeDocument/2006/relationships/slideLayout" Target="../slideLayouts/slideLayout96.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12.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 name="Google Shape;11;p1"/>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7" name="Shape 677"/>
        <p:cNvGrpSpPr/>
        <p:nvPr/>
      </p:nvGrpSpPr>
      <p:grpSpPr>
        <a:xfrm>
          <a:off x="0" y="0"/>
          <a:ext cx="0" cy="0"/>
          <a:chOff x="0" y="0"/>
          <a:chExt cx="0" cy="0"/>
        </a:xfrm>
      </p:grpSpPr>
      <p:sp>
        <p:nvSpPr>
          <p:cNvPr id="678" name="Google Shape;678;p10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79" name="Google Shape;679;p107"/>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0" name="Google Shape;680;p1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81" name="Google Shape;681;p1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82" name="Google Shape;682;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2" name="Shape 752"/>
        <p:cNvGrpSpPr/>
        <p:nvPr/>
      </p:nvGrpSpPr>
      <p:grpSpPr>
        <a:xfrm>
          <a:off x="0" y="0"/>
          <a:ext cx="0" cy="0"/>
          <a:chOff x="0" y="0"/>
          <a:chExt cx="0" cy="0"/>
        </a:xfrm>
      </p:grpSpPr>
      <p:sp>
        <p:nvSpPr>
          <p:cNvPr id="753" name="Google Shape;753;p11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54" name="Google Shape;754;p119"/>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55" name="Google Shape;755;p11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56" name="Google Shape;756;p11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57" name="Google Shape;757;p11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1" name="Shape 841"/>
        <p:cNvGrpSpPr/>
        <p:nvPr/>
      </p:nvGrpSpPr>
      <p:grpSpPr>
        <a:xfrm>
          <a:off x="0" y="0"/>
          <a:ext cx="0" cy="0"/>
          <a:chOff x="0" y="0"/>
          <a:chExt cx="0" cy="0"/>
        </a:xfrm>
      </p:grpSpPr>
      <p:sp>
        <p:nvSpPr>
          <p:cNvPr id="842" name="Google Shape;842;p13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43" name="Google Shape;843;p13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44" name="Google Shape;844;p1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45" name="Google Shape;845;p1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46" name="Google Shape;846;p1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6" name="Shape 916"/>
        <p:cNvGrpSpPr/>
        <p:nvPr/>
      </p:nvGrpSpPr>
      <p:grpSpPr>
        <a:xfrm>
          <a:off x="0" y="0"/>
          <a:ext cx="0" cy="0"/>
          <a:chOff x="0" y="0"/>
          <a:chExt cx="0" cy="0"/>
        </a:xfrm>
      </p:grpSpPr>
      <p:sp>
        <p:nvSpPr>
          <p:cNvPr id="917" name="Google Shape;917;p14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918" name="Google Shape;918;p145"/>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9" name="Google Shape;919;p1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20" name="Google Shape;920;p1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21" name="Google Shape;921;p1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1" name="Shape 991"/>
        <p:cNvGrpSpPr/>
        <p:nvPr/>
      </p:nvGrpSpPr>
      <p:grpSpPr>
        <a:xfrm>
          <a:off x="0" y="0"/>
          <a:ext cx="0" cy="0"/>
          <a:chOff x="0" y="0"/>
          <a:chExt cx="0" cy="0"/>
        </a:xfrm>
      </p:grpSpPr>
      <p:sp>
        <p:nvSpPr>
          <p:cNvPr id="992" name="Google Shape;992;p15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93" name="Google Shape;993;p157"/>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94" name="Google Shape;994;p15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5" name="Google Shape;995;p15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6" name="Google Shape;996;p15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1" name="Shape 1081"/>
        <p:cNvGrpSpPr/>
        <p:nvPr/>
      </p:nvGrpSpPr>
      <p:grpSpPr>
        <a:xfrm>
          <a:off x="0" y="0"/>
          <a:ext cx="0" cy="0"/>
          <a:chOff x="0" y="0"/>
          <a:chExt cx="0" cy="0"/>
        </a:xfrm>
      </p:grpSpPr>
      <p:sp>
        <p:nvSpPr>
          <p:cNvPr id="1082" name="Google Shape;1082;p17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083" name="Google Shape;1083;p171"/>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84" name="Google Shape;1084;p17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85" name="Google Shape;1085;p17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86" name="Google Shape;1086;p17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1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00" name="Google Shape;100;p15"/>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 name="Google Shape;101;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2" name="Google Shape;102;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3" name="Google Shape;103;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2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75" name="Google Shape;175;p27"/>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6" name="Google Shape;176;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7" name="Google Shape;177;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8" name="Google Shape;178;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7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2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87" name="Google Shape;187;p29"/>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8" name="Google Shape;188;p2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9" name="Google Shape;189;p2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0" name="Google Shape;190;p2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4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76" name="Google Shape;276;p4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77" name="Google Shape;277;p4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8" name="Google Shape;278;p4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9" name="Google Shape;279;p4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p5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65" name="Google Shape;365;p57"/>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6" name="Google Shape;366;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7" name="Google Shape;367;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8" name="Google Shape;368;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8" name="Shape 438"/>
        <p:cNvGrpSpPr/>
        <p:nvPr/>
      </p:nvGrpSpPr>
      <p:grpSpPr>
        <a:xfrm>
          <a:off x="0" y="0"/>
          <a:ext cx="0" cy="0"/>
          <a:chOff x="0" y="0"/>
          <a:chExt cx="0" cy="0"/>
        </a:xfrm>
      </p:grpSpPr>
      <p:sp>
        <p:nvSpPr>
          <p:cNvPr id="439" name="Google Shape;439;p6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40" name="Google Shape;440;p69"/>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1" name="Google Shape;441;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2" name="Google Shape;442;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3" name="Google Shape;443;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3" name="Shape 513"/>
        <p:cNvGrpSpPr/>
        <p:nvPr/>
      </p:nvGrpSpPr>
      <p:grpSpPr>
        <a:xfrm>
          <a:off x="0" y="0"/>
          <a:ext cx="0" cy="0"/>
          <a:chOff x="0" y="0"/>
          <a:chExt cx="0" cy="0"/>
        </a:xfrm>
      </p:grpSpPr>
      <p:sp>
        <p:nvSpPr>
          <p:cNvPr id="514" name="Google Shape;514;p8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15" name="Google Shape;515;p81"/>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6" name="Google Shape;516;p8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17" name="Google Shape;517;p8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18" name="Google Shape;518;p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8" name="Shape 588"/>
        <p:cNvGrpSpPr/>
        <p:nvPr/>
      </p:nvGrpSpPr>
      <p:grpSpPr>
        <a:xfrm>
          <a:off x="0" y="0"/>
          <a:ext cx="0" cy="0"/>
          <a:chOff x="0" y="0"/>
          <a:chExt cx="0" cy="0"/>
        </a:xfrm>
      </p:grpSpPr>
      <p:sp>
        <p:nvSpPr>
          <p:cNvPr id="589" name="Google Shape;589;p9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90" name="Google Shape;590;p9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91" name="Google Shape;591;p9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2" name="Google Shape;592;p9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3" name="Google Shape;593;p9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9.png"/><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4.xml"/><Relationship Id="rId3" Type="http://schemas.openxmlformats.org/officeDocument/2006/relationships/image" Target="../media/image36.jpg"/><Relationship Id="rId4" Type="http://schemas.openxmlformats.org/officeDocument/2006/relationships/image" Target="../media/image34.jpg"/><Relationship Id="rId5" Type="http://schemas.openxmlformats.org/officeDocument/2006/relationships/image" Target="../media/image30.jpg"/><Relationship Id="rId6"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26.xml"/><Relationship Id="rId3" Type="http://schemas.openxmlformats.org/officeDocument/2006/relationships/image" Target="../media/image4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48.jpg"/><Relationship Id="rId4" Type="http://schemas.openxmlformats.org/officeDocument/2006/relationships/image" Target="../media/image41.jpg"/><Relationship Id="rId5" Type="http://schemas.openxmlformats.org/officeDocument/2006/relationships/image" Target="../media/image45.jpg"/><Relationship Id="rId6" Type="http://schemas.openxmlformats.org/officeDocument/2006/relationships/image" Target="../media/image6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50.jpg"/><Relationship Id="rId4" Type="http://schemas.openxmlformats.org/officeDocument/2006/relationships/image" Target="../media/image52.jpg"/><Relationship Id="rId5" Type="http://schemas.openxmlformats.org/officeDocument/2006/relationships/image" Target="../media/image54.jpg"/><Relationship Id="rId6" Type="http://schemas.openxmlformats.org/officeDocument/2006/relationships/image" Target="../media/image5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4.jpg"/><Relationship Id="rId4" Type="http://schemas.openxmlformats.org/officeDocument/2006/relationships/image" Target="../media/image46.jpg"/><Relationship Id="rId5" Type="http://schemas.openxmlformats.org/officeDocument/2006/relationships/image" Target="../media/image49.jpg"/><Relationship Id="rId6" Type="http://schemas.openxmlformats.org/officeDocument/2006/relationships/image" Target="../media/image5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48.xml"/><Relationship Id="rId3" Type="http://schemas.openxmlformats.org/officeDocument/2006/relationships/image" Target="../media/image57.jpg"/><Relationship Id="rId4" Type="http://schemas.openxmlformats.org/officeDocument/2006/relationships/image" Target="../media/image58.jpg"/><Relationship Id="rId5" Type="http://schemas.openxmlformats.org/officeDocument/2006/relationships/image" Target="../media/image66.jpg"/><Relationship Id="rId6" Type="http://schemas.openxmlformats.org/officeDocument/2006/relationships/image" Target="../media/image61.jpg"/><Relationship Id="rId7" Type="http://schemas.openxmlformats.org/officeDocument/2006/relationships/image" Target="../media/image64.jpg"/><Relationship Id="rId8" Type="http://schemas.openxmlformats.org/officeDocument/2006/relationships/image" Target="../media/image6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80.jpg"/><Relationship Id="rId4" Type="http://schemas.openxmlformats.org/officeDocument/2006/relationships/image" Target="../media/image67.jpg"/><Relationship Id="rId5" Type="http://schemas.openxmlformats.org/officeDocument/2006/relationships/image" Target="../media/image63.jpg"/><Relationship Id="rId6" Type="http://schemas.openxmlformats.org/officeDocument/2006/relationships/image" Target="../media/image6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72.jpg"/><Relationship Id="rId4" Type="http://schemas.openxmlformats.org/officeDocument/2006/relationships/image" Target="../media/image70.jpg"/><Relationship Id="rId5" Type="http://schemas.openxmlformats.org/officeDocument/2006/relationships/image" Target="../media/image69.jpg"/><Relationship Id="rId6" Type="http://schemas.openxmlformats.org/officeDocument/2006/relationships/image" Target="../media/image8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71.jpg"/><Relationship Id="rId4" Type="http://schemas.openxmlformats.org/officeDocument/2006/relationships/image" Target="../media/image6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58.xml"/><Relationship Id="rId3" Type="http://schemas.openxmlformats.org/officeDocument/2006/relationships/image" Target="../media/image73.jpg"/><Relationship Id="rId4" Type="http://schemas.openxmlformats.org/officeDocument/2006/relationships/image" Target="../media/image77.jpg"/><Relationship Id="rId5" Type="http://schemas.openxmlformats.org/officeDocument/2006/relationships/image" Target="../media/image7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0.xml"/><Relationship Id="rId3" Type="http://schemas.openxmlformats.org/officeDocument/2006/relationships/hyperlink" Target="mailto:membership@mawdc.or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1.xml"/><Relationship Id="rId3" Type="http://schemas.openxmlformats.org/officeDocument/2006/relationships/hyperlink" Target="http://www.mushroomexpert.com/" TargetMode="External"/><Relationship Id="rId4" Type="http://schemas.openxmlformats.org/officeDocument/2006/relationships/hyperlink" Target="http://www.hikersnotebook.blo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6.jpg"/><Relationship Id="rId4" Type="http://schemas.openxmlformats.org/officeDocument/2006/relationships/image" Target="../media/image78.jpg"/><Relationship Id="rId5" Type="http://schemas.openxmlformats.org/officeDocument/2006/relationships/image" Target="../media/image74.jpg"/><Relationship Id="rId6" Type="http://schemas.openxmlformats.org/officeDocument/2006/relationships/image" Target="../media/image7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12.jp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8.jp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85"/>
          <p:cNvSpPr txBox="1"/>
          <p:nvPr>
            <p:ph type="ctrTitle"/>
          </p:nvPr>
        </p:nvSpPr>
        <p:spPr>
          <a:xfrm>
            <a:off x="685800" y="381000"/>
            <a:ext cx="7772400" cy="1470025"/>
          </a:xfrm>
          <a:prstGeom prst="rect">
            <a:avLst/>
          </a:prstGeom>
          <a:solidFill>
            <a:srgbClr val="D4E498"/>
          </a:solidFill>
          <a:ln cap="flat" cmpd="sng" w="53975">
            <a:solidFill>
              <a:schemeClr val="dk1"/>
            </a:solidFill>
            <a:prstDash val="solid"/>
            <a:miter lim="524288"/>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The Mushroom Chronicles</a:t>
            </a:r>
            <a:br>
              <a:rPr b="0" i="0" lang="en-US" sz="4400" u="none">
                <a:solidFill>
                  <a:schemeClr val="dk2"/>
                </a:solidFill>
                <a:latin typeface="Arial"/>
                <a:ea typeface="Arial"/>
                <a:cs typeface="Arial"/>
                <a:sym typeface="Arial"/>
              </a:rPr>
            </a:br>
            <a:r>
              <a:rPr b="0" i="0" lang="en-US" sz="1600" u="none">
                <a:solidFill>
                  <a:schemeClr val="dk2"/>
                </a:solidFill>
                <a:latin typeface="Arial"/>
                <a:ea typeface="Arial"/>
                <a:cs typeface="Arial"/>
                <a:sym typeface="Arial"/>
              </a:rPr>
              <a:t>Endangered Ecosystems - Why Plants (and People) Need Fungi</a:t>
            </a:r>
            <a:endParaRPr/>
          </a:p>
        </p:txBody>
      </p:sp>
      <p:sp>
        <p:nvSpPr>
          <p:cNvPr id="1176" name="Google Shape;1176;p185"/>
          <p:cNvSpPr txBox="1"/>
          <p:nvPr>
            <p:ph idx="1" type="subTitle"/>
          </p:nvPr>
        </p:nvSpPr>
        <p:spPr>
          <a:xfrm>
            <a:off x="685800" y="4572000"/>
            <a:ext cx="7467600" cy="1752600"/>
          </a:xfrm>
          <a:prstGeom prst="rect">
            <a:avLst/>
          </a:prstGeom>
          <a:solidFill>
            <a:srgbClr val="CC6600"/>
          </a:solidFill>
          <a:ln cap="flat" cmpd="sng" w="60325">
            <a:solidFill>
              <a:schemeClr val="dk1"/>
            </a:solidFill>
            <a:prstDash val="solid"/>
            <a:miter lim="524288"/>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r>
              <a:rPr b="0" i="0" lang="en-US" sz="3600" u="none">
                <a:solidFill>
                  <a:schemeClr val="dk1"/>
                </a:solidFill>
                <a:latin typeface="Arial"/>
                <a:ea typeface="Arial"/>
                <a:cs typeface="Arial"/>
                <a:sym typeface="Arial"/>
              </a:rPr>
              <a:t>Maryland Sierra Club  </a:t>
            </a:r>
            <a:endParaRPr/>
          </a:p>
          <a:p>
            <a:pPr indent="0" lvl="0" marL="0" rtl="0" algn="ctr">
              <a:lnSpc>
                <a:spcPct val="100000"/>
              </a:lnSpc>
              <a:spcBef>
                <a:spcPts val="40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William Needham</a:t>
            </a:r>
            <a:endParaRPr/>
          </a:p>
          <a:p>
            <a:pPr indent="0" lvl="0" marL="0" rtl="0" algn="ctr">
              <a:lnSpc>
                <a:spcPct val="100000"/>
              </a:lnSpc>
              <a:spcBef>
                <a:spcPts val="40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13 January 2021</a:t>
            </a:r>
            <a:endParaRPr/>
          </a:p>
        </p:txBody>
      </p:sp>
      <p:pic>
        <p:nvPicPr>
          <p:cNvPr descr="C:\Users\Owner\AppData\Local\Microsoft\Windows\INetCache\IE\JI39RT5T\120px-Mycorrhizal_fungus.svg[1].png" id="1177" name="Google Shape;1177;p185"/>
          <p:cNvPicPr preferRelativeResize="0"/>
          <p:nvPr/>
        </p:nvPicPr>
        <p:blipFill rotWithShape="1">
          <a:blip r:embed="rId3">
            <a:alphaModFix/>
          </a:blip>
          <a:srcRect b="0" l="0" r="0" t="0"/>
          <a:stretch/>
        </p:blipFill>
        <p:spPr>
          <a:xfrm>
            <a:off x="3048000" y="2133600"/>
            <a:ext cx="2895600" cy="21478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9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Decomposition</a:t>
            </a:r>
            <a:endParaRPr/>
          </a:p>
        </p:txBody>
      </p:sp>
      <p:pic>
        <p:nvPicPr>
          <p:cNvPr descr="A pile of green plants&#10;&#10;Description automatically generated" id="1262" name="Google Shape;1262;p194"/>
          <p:cNvPicPr preferRelativeResize="0"/>
          <p:nvPr/>
        </p:nvPicPr>
        <p:blipFill rotWithShape="1">
          <a:blip r:embed="rId3">
            <a:alphaModFix/>
          </a:blip>
          <a:srcRect b="0" l="0" r="0" t="0"/>
          <a:stretch/>
        </p:blipFill>
        <p:spPr>
          <a:xfrm>
            <a:off x="5868987" y="1196975"/>
            <a:ext cx="2879725" cy="2160587"/>
          </a:xfrm>
          <a:prstGeom prst="rect">
            <a:avLst/>
          </a:prstGeom>
          <a:noFill/>
          <a:ln>
            <a:noFill/>
          </a:ln>
        </p:spPr>
      </p:pic>
      <p:sp>
        <p:nvSpPr>
          <p:cNvPr id="1263" name="Google Shape;1263;p194"/>
          <p:cNvSpPr txBox="1"/>
          <p:nvPr/>
        </p:nvSpPr>
        <p:spPr>
          <a:xfrm>
            <a:off x="0" y="1547812"/>
            <a:ext cx="5711825" cy="4462462"/>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2000"/>
              <a:buFont typeface="Arial"/>
              <a:buChar char="•"/>
            </a:pPr>
            <a:r>
              <a:rPr b="0" i="0" lang="en-US" sz="2000" u="sng">
                <a:solidFill>
                  <a:srgbClr val="000000"/>
                </a:solidFill>
                <a:latin typeface="Calibri"/>
                <a:ea typeface="Calibri"/>
                <a:cs typeface="Calibri"/>
                <a:sym typeface="Calibri"/>
              </a:rPr>
              <a:t>Cellulose is the most abundant polymer on earth</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1.5 Trillion Tons Annually</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Antarctic Iceberg 2017 - 1 Trillion Tons was </a:t>
            </a:r>
            <a:endParaRPr/>
          </a:p>
          <a:p>
            <a:pPr indent="-285750" lvl="1" marL="74295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the size of Delaware</a:t>
            </a:r>
            <a:endParaRPr/>
          </a:p>
          <a:p>
            <a:pPr indent="-285750" lvl="0" marL="285750" marR="0" rtl="0" algn="l">
              <a:lnSpc>
                <a:spcPct val="100000"/>
              </a:lnSpc>
              <a:spcBef>
                <a:spcPts val="0"/>
              </a:spcBef>
              <a:spcAft>
                <a:spcPts val="0"/>
              </a:spcAft>
              <a:buClr>
                <a:schemeClr val="dk1"/>
              </a:buClr>
              <a:buSzPts val="1800"/>
              <a:buFont typeface="Arial"/>
              <a:buNone/>
            </a:pPr>
            <a:r>
              <a:t/>
            </a:r>
            <a:endParaRPr b="0" i="0" sz="1800" u="non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sng">
                <a:solidFill>
                  <a:srgbClr val="000000"/>
                </a:solidFill>
                <a:latin typeface="Calibri"/>
                <a:ea typeface="Calibri"/>
                <a:cs typeface="Calibri"/>
                <a:sym typeface="Calibri"/>
              </a:rPr>
              <a:t>Sawdust</a:t>
            </a:r>
            <a:r>
              <a:rPr b="0" i="0" lang="en-US" sz="1800" u="none">
                <a:solidFill>
                  <a:srgbClr val="000000"/>
                </a:solidFill>
                <a:latin typeface="Calibri"/>
                <a:ea typeface="Calibri"/>
                <a:cs typeface="Calibri"/>
                <a:sym typeface="Calibri"/>
              </a:rPr>
              <a:t> is 50% cellulose, 25% lignin, 25% hemicellulose</a:t>
            </a:r>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sng">
                <a:solidFill>
                  <a:srgbClr val="000000"/>
                </a:solidFill>
                <a:latin typeface="Calibri"/>
                <a:ea typeface="Calibri"/>
                <a:cs typeface="Calibri"/>
                <a:sym typeface="Calibri"/>
              </a:rPr>
              <a:t>Recycling  lignocellulose materials </a:t>
            </a:r>
            <a:r>
              <a:rPr b="0" i="0" lang="en-US" sz="1800" u="none">
                <a:solidFill>
                  <a:srgbClr val="000000"/>
                </a:solidFill>
                <a:latin typeface="Calibri"/>
                <a:ea typeface="Calibri"/>
                <a:cs typeface="Calibri"/>
                <a:sym typeface="Calibri"/>
              </a:rPr>
              <a:t>mandatory to restore</a:t>
            </a:r>
            <a:endParaRPr/>
          </a:p>
          <a:p>
            <a:pPr indent="-285750" lvl="0" marL="285750" marR="0" rtl="0" algn="l">
              <a:lnSpc>
                <a:spcPct val="100000"/>
              </a:lnSpc>
              <a:spcBef>
                <a:spcPts val="0"/>
              </a:spcBef>
              <a:spcAft>
                <a:spcPts val="0"/>
              </a:spcAft>
              <a:buClr>
                <a:srgbClr val="000000"/>
              </a:buClr>
              <a:buSzPts val="1800"/>
              <a:buFont typeface="Calibri"/>
              <a:buNone/>
            </a:pPr>
            <a:r>
              <a:rPr b="0" i="0" lang="en-US" sz="1800" u="none">
                <a:solidFill>
                  <a:srgbClr val="000000"/>
                </a:solidFill>
                <a:latin typeface="Calibri"/>
                <a:ea typeface="Calibri"/>
                <a:cs typeface="Calibri"/>
                <a:sym typeface="Calibri"/>
              </a:rPr>
              <a:t>carbon to the environment – CO</a:t>
            </a:r>
            <a:r>
              <a:rPr b="0" baseline="-25000" i="0" lang="en-US" sz="1800" u="none">
                <a:solidFill>
                  <a:srgbClr val="000000"/>
                </a:solidFill>
                <a:latin typeface="Calibri"/>
                <a:ea typeface="Calibri"/>
                <a:cs typeface="Calibri"/>
                <a:sym typeface="Calibri"/>
              </a:rPr>
              <a:t>2</a:t>
            </a:r>
            <a:r>
              <a:rPr b="0" i="0" lang="en-US" sz="1800" u="none">
                <a:solidFill>
                  <a:srgbClr val="000000"/>
                </a:solidFill>
                <a:latin typeface="Calibri"/>
                <a:ea typeface="Calibri"/>
                <a:cs typeface="Calibri"/>
                <a:sym typeface="Calibri"/>
              </a:rPr>
              <a:t> and H</a:t>
            </a:r>
            <a:r>
              <a:rPr b="0" baseline="-25000" i="0" lang="en-US" sz="1800" u="none">
                <a:solidFill>
                  <a:srgbClr val="000000"/>
                </a:solidFill>
                <a:latin typeface="Calibri"/>
                <a:ea typeface="Calibri"/>
                <a:cs typeface="Calibri"/>
                <a:sym typeface="Calibri"/>
              </a:rPr>
              <a:t>2</a:t>
            </a:r>
            <a:r>
              <a:rPr b="0" i="0" lang="en-US" sz="1800" u="none">
                <a:solidFill>
                  <a:srgbClr val="000000"/>
                </a:solidFill>
                <a:latin typeface="Calibri"/>
                <a:ea typeface="Calibri"/>
                <a:cs typeface="Calibri"/>
                <a:sym typeface="Calibri"/>
              </a:rPr>
              <a:t>O make plants</a:t>
            </a:r>
            <a:endParaRPr/>
          </a:p>
          <a:p>
            <a:pPr indent="-285750" lvl="0" marL="285750" marR="0" rtl="0" algn="l">
              <a:lnSpc>
                <a:spcPct val="100000"/>
              </a:lnSpc>
              <a:spcBef>
                <a:spcPts val="0"/>
              </a:spcBef>
              <a:spcAft>
                <a:spcPts val="0"/>
              </a:spcAft>
              <a:buClr>
                <a:schemeClr val="dk1"/>
              </a:buClr>
              <a:buSzPts val="1800"/>
              <a:buFont typeface="Arial"/>
              <a:buNone/>
            </a:pPr>
            <a:r>
              <a:t/>
            </a:r>
            <a:endParaRPr b="0" i="0" sz="1800" u="non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sng">
                <a:solidFill>
                  <a:srgbClr val="000000"/>
                </a:solidFill>
                <a:latin typeface="Calibri"/>
                <a:ea typeface="Calibri"/>
                <a:cs typeface="Calibri"/>
                <a:sym typeface="Calibri"/>
              </a:rPr>
              <a:t>Soil bacteria complete the process</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1 billion bacteria in one gram of soil</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1 ton (two cows) per acre</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1 acre soil = 50,000 people</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sng" cap="none" strike="noStrike">
                <a:solidFill>
                  <a:srgbClr val="000000"/>
                </a:solidFill>
                <a:latin typeface="Calibri"/>
                <a:ea typeface="Calibri"/>
                <a:cs typeface="Calibri"/>
                <a:sym typeface="Calibri"/>
              </a:rPr>
              <a:t>Fungi and Soil bacteria create 90% CO</a:t>
            </a:r>
            <a:r>
              <a:rPr b="0" baseline="-25000" i="0" lang="en-US" sz="1800" u="sng" cap="none" strike="noStrike">
                <a:solidFill>
                  <a:srgbClr val="000000"/>
                </a:solidFill>
                <a:latin typeface="Calibri"/>
                <a:ea typeface="Calibri"/>
                <a:cs typeface="Calibri"/>
                <a:sym typeface="Calibri"/>
              </a:rPr>
              <a:t>2  </a:t>
            </a:r>
            <a:endParaRPr/>
          </a:p>
          <a:p>
            <a:pPr indent="0" lvl="0" marL="0" marR="0" rtl="0" algn="l">
              <a:lnSpc>
                <a:spcPct val="100000"/>
              </a:lnSpc>
              <a:spcBef>
                <a:spcPts val="0"/>
              </a:spcBef>
              <a:spcAft>
                <a:spcPts val="0"/>
              </a:spcAft>
              <a:buNone/>
            </a:pPr>
            <a:r>
              <a:t/>
            </a:r>
            <a:endParaRPr b="0" baseline="-25000" i="0" sz="1800" u="sng" cap="none" strike="noStrike">
              <a:solidFill>
                <a:srgbClr val="000000"/>
              </a:solidFill>
              <a:latin typeface="Calibri"/>
              <a:ea typeface="Calibri"/>
              <a:cs typeface="Calibri"/>
              <a:sym typeface="Calibri"/>
            </a:endParaRPr>
          </a:p>
        </p:txBody>
      </p:sp>
      <p:sp>
        <p:nvSpPr>
          <p:cNvPr id="1264" name="Google Shape;1264;p194"/>
          <p:cNvSpPr txBox="1"/>
          <p:nvPr/>
        </p:nvSpPr>
        <p:spPr>
          <a:xfrm>
            <a:off x="5942012" y="3408362"/>
            <a:ext cx="2565400" cy="338137"/>
          </a:xfrm>
          <a:prstGeom prst="rect">
            <a:avLst/>
          </a:prstGeom>
          <a:solidFill>
            <a:schemeClr val="lt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Calibri"/>
              <a:buNone/>
            </a:pPr>
            <a:r>
              <a:rPr b="0" i="0" lang="en-US" sz="1400" u="none">
                <a:solidFill>
                  <a:srgbClr val="000000"/>
                </a:solidFill>
                <a:latin typeface="Calibri"/>
                <a:ea typeface="Calibri"/>
                <a:cs typeface="Calibri"/>
                <a:sym typeface="Calibri"/>
              </a:rPr>
              <a:t>Turkey </a:t>
            </a:r>
            <a:r>
              <a:rPr b="0" i="0" lang="en-US" sz="1600" u="none">
                <a:solidFill>
                  <a:srgbClr val="000000"/>
                </a:solidFill>
                <a:latin typeface="Calibri"/>
                <a:ea typeface="Calibri"/>
                <a:cs typeface="Calibri"/>
                <a:sym typeface="Calibri"/>
              </a:rPr>
              <a:t>Tail</a:t>
            </a:r>
            <a:r>
              <a:rPr b="0" i="0" lang="en-US" sz="1400" u="none">
                <a:solidFill>
                  <a:srgbClr val="000000"/>
                </a:solidFill>
                <a:latin typeface="Calibri"/>
                <a:ea typeface="Calibri"/>
                <a:cs typeface="Calibri"/>
                <a:sym typeface="Calibri"/>
              </a:rPr>
              <a:t>  - </a:t>
            </a:r>
            <a:r>
              <a:rPr b="0" i="1" lang="en-US" sz="1400" u="none">
                <a:solidFill>
                  <a:srgbClr val="000000"/>
                </a:solidFill>
                <a:latin typeface="Calibri"/>
                <a:ea typeface="Calibri"/>
                <a:cs typeface="Calibri"/>
                <a:sym typeface="Calibri"/>
              </a:rPr>
              <a:t>Trametes versicolor</a:t>
            </a:r>
            <a:endParaRPr/>
          </a:p>
        </p:txBody>
      </p:sp>
      <p:sp>
        <p:nvSpPr>
          <p:cNvPr id="1265" name="Google Shape;1265;p194"/>
          <p:cNvSpPr txBox="1"/>
          <p:nvPr/>
        </p:nvSpPr>
        <p:spPr>
          <a:xfrm>
            <a:off x="6296025" y="6083300"/>
            <a:ext cx="2025650" cy="584200"/>
          </a:xfrm>
          <a:prstGeom prst="rect">
            <a:avLst/>
          </a:prstGeom>
          <a:solidFill>
            <a:schemeClr val="lt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a:solidFill>
                  <a:srgbClr val="000000"/>
                </a:solidFill>
                <a:latin typeface="Calibri"/>
                <a:ea typeface="Calibri"/>
                <a:cs typeface="Calibri"/>
                <a:sym typeface="Calibri"/>
              </a:rPr>
              <a:t>Chicken of the Woods</a:t>
            </a:r>
            <a:endParaRPr/>
          </a:p>
          <a:p>
            <a:pPr indent="0" lvl="0" marL="0" marR="0" rtl="0" algn="l">
              <a:lnSpc>
                <a:spcPct val="100000"/>
              </a:lnSpc>
              <a:spcBef>
                <a:spcPts val="0"/>
              </a:spcBef>
              <a:spcAft>
                <a:spcPts val="0"/>
              </a:spcAft>
              <a:buClr>
                <a:srgbClr val="000000"/>
              </a:buClr>
              <a:buSzPts val="1600"/>
              <a:buFont typeface="Calibri"/>
              <a:buNone/>
            </a:pPr>
            <a:r>
              <a:rPr b="0" i="1" lang="en-US" sz="1600" u="none">
                <a:solidFill>
                  <a:srgbClr val="000000"/>
                </a:solidFill>
                <a:latin typeface="Calibri"/>
                <a:ea typeface="Calibri"/>
                <a:cs typeface="Calibri"/>
                <a:sym typeface="Calibri"/>
              </a:rPr>
              <a:t>Laetiporus sulphureus</a:t>
            </a:r>
            <a:endParaRPr/>
          </a:p>
        </p:txBody>
      </p:sp>
      <p:pic>
        <p:nvPicPr>
          <p:cNvPr descr="A picture containing outdoor, ground, tree, grass&#10;&#10;Description automatically generated" id="1266" name="Google Shape;1266;p194"/>
          <p:cNvPicPr preferRelativeResize="0"/>
          <p:nvPr/>
        </p:nvPicPr>
        <p:blipFill rotWithShape="1">
          <a:blip r:embed="rId4">
            <a:alphaModFix/>
          </a:blip>
          <a:srcRect b="0" l="0" r="0" t="0"/>
          <a:stretch/>
        </p:blipFill>
        <p:spPr>
          <a:xfrm>
            <a:off x="5942012" y="3898900"/>
            <a:ext cx="2738437" cy="2054225"/>
          </a:xfrm>
          <a:prstGeom prst="rect">
            <a:avLst/>
          </a:prstGeom>
          <a:noFill/>
          <a:ln>
            <a:noFill/>
          </a:ln>
        </p:spPr>
      </p:pic>
      <p:sp>
        <p:nvSpPr>
          <p:cNvPr id="1267" name="Google Shape;1267;p194"/>
          <p:cNvSpPr txBox="1"/>
          <p:nvPr/>
        </p:nvSpPr>
        <p:spPr>
          <a:xfrm>
            <a:off x="822325" y="6140450"/>
            <a:ext cx="4660900" cy="36988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PLANTS PRODUCE AND FUNGI REDUCE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9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The Fungi</a:t>
            </a:r>
            <a:endParaRPr/>
          </a:p>
        </p:txBody>
      </p:sp>
      <p:sp>
        <p:nvSpPr>
          <p:cNvPr id="1273" name="Google Shape;1273;p195"/>
          <p:cNvSpPr txBox="1"/>
          <p:nvPr>
            <p:ph idx="1" type="body"/>
          </p:nvPr>
        </p:nvSpPr>
        <p:spPr>
          <a:xfrm>
            <a:off x="457200" y="1600200"/>
            <a:ext cx="8229600" cy="4525962"/>
          </a:xfrm>
          <a:prstGeom prst="rect">
            <a:avLst/>
          </a:prstGeom>
          <a:solidFill>
            <a:srgbClr val="F2F2F2"/>
          </a:solidFill>
          <a:ln cap="flat" cmpd="sng" w="9525">
            <a:solidFill>
              <a:schemeClr val="dk1"/>
            </a:solidFill>
            <a:prstDash val="solid"/>
            <a:miter lim="524288"/>
            <a:headEnd len="sm" w="sm" type="none"/>
            <a:tailEnd len="sm" w="sm" type="none"/>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Kingdom Chromista (sometimes Protista)</a:t>
            </a:r>
            <a:endParaRPr/>
          </a:p>
          <a:p>
            <a:pPr indent="-285750" lvl="1" marL="742950" rtl="0" algn="l">
              <a:lnSpc>
                <a:spcPct val="90000"/>
              </a:lnSpc>
              <a:spcBef>
                <a:spcPts val="56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Phylum Hyphochytriomycota</a:t>
            </a:r>
            <a:r>
              <a:rPr b="0" i="0" lang="en-US" sz="2800" u="none">
                <a:solidFill>
                  <a:schemeClr val="dk1"/>
                </a:solidFill>
                <a:latin typeface="Arial"/>
                <a:ea typeface="Arial"/>
                <a:cs typeface="Arial"/>
                <a:sym typeface="Arial"/>
              </a:rPr>
              <a:t> – </a:t>
            </a:r>
            <a:r>
              <a:rPr b="0" i="0" lang="en-US" sz="2000" u="none">
                <a:solidFill>
                  <a:schemeClr val="dk1"/>
                </a:solidFill>
                <a:latin typeface="Arial"/>
                <a:ea typeface="Arial"/>
                <a:cs typeface="Arial"/>
                <a:sym typeface="Arial"/>
              </a:rPr>
              <a:t>single front </a:t>
            </a:r>
            <a:r>
              <a:rPr b="0" i="0" lang="en-US" sz="2000" u="sng">
                <a:solidFill>
                  <a:schemeClr val="dk1"/>
                </a:solidFill>
                <a:latin typeface="Arial"/>
                <a:ea typeface="Arial"/>
                <a:cs typeface="Arial"/>
                <a:sym typeface="Arial"/>
              </a:rPr>
              <a:t>flagellum</a:t>
            </a:r>
            <a:endParaRPr/>
          </a:p>
          <a:p>
            <a:pPr indent="-285750" lvl="1" marL="742950" rtl="0" algn="l">
              <a:lnSpc>
                <a:spcPct val="90000"/>
              </a:lnSpc>
              <a:spcBef>
                <a:spcPts val="56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Phylum Oomycota</a:t>
            </a:r>
            <a:r>
              <a:rPr b="0" i="0" lang="en-US" sz="2800" u="none">
                <a:solidFill>
                  <a:schemeClr val="dk1"/>
                </a:solidFill>
                <a:latin typeface="Arial"/>
                <a:ea typeface="Arial"/>
                <a:cs typeface="Arial"/>
                <a:sym typeface="Arial"/>
              </a:rPr>
              <a:t> – </a:t>
            </a:r>
            <a:r>
              <a:rPr b="0" i="0" lang="en-US" sz="2000" u="none">
                <a:solidFill>
                  <a:schemeClr val="dk1"/>
                </a:solidFill>
                <a:latin typeface="Arial"/>
                <a:ea typeface="Arial"/>
                <a:cs typeface="Arial"/>
                <a:sym typeface="Arial"/>
              </a:rPr>
              <a:t>front and rear </a:t>
            </a:r>
            <a:r>
              <a:rPr b="0" i="0" lang="en-US" sz="2000" u="sng">
                <a:solidFill>
                  <a:schemeClr val="dk1"/>
                </a:solidFill>
                <a:latin typeface="Arial"/>
                <a:ea typeface="Arial"/>
                <a:cs typeface="Arial"/>
                <a:sym typeface="Arial"/>
              </a:rPr>
              <a:t>flagella</a:t>
            </a:r>
            <a:endParaRPr/>
          </a:p>
          <a:p>
            <a:pPr indent="-228600" lvl="2" marL="1143000" rtl="0" algn="l">
              <a:lnSpc>
                <a:spcPct val="90000"/>
              </a:lnSpc>
              <a:spcBef>
                <a:spcPts val="360"/>
              </a:spcBef>
              <a:spcAft>
                <a:spcPts val="0"/>
              </a:spcAft>
              <a:buClr>
                <a:schemeClr val="dk1"/>
              </a:buClr>
              <a:buSzPts val="1800"/>
              <a:buFont typeface="Arial"/>
              <a:buChar char="•"/>
            </a:pPr>
            <a:r>
              <a:rPr b="0" i="1" lang="en-US" sz="1800" u="none">
                <a:solidFill>
                  <a:schemeClr val="dk1"/>
                </a:solidFill>
                <a:latin typeface="Arial"/>
                <a:ea typeface="Arial"/>
                <a:cs typeface="Arial"/>
                <a:sym typeface="Arial"/>
              </a:rPr>
              <a:t>Phytophthora infestans</a:t>
            </a:r>
            <a:r>
              <a:rPr b="0" i="0" lang="en-US" sz="1800" u="none">
                <a:solidFill>
                  <a:schemeClr val="dk1"/>
                </a:solidFill>
                <a:latin typeface="Arial"/>
                <a:ea typeface="Arial"/>
                <a:cs typeface="Arial"/>
                <a:sym typeface="Arial"/>
              </a:rPr>
              <a:t> and Irish Potato Famine 1845-1847</a:t>
            </a:r>
            <a:endParaRPr/>
          </a:p>
          <a:p>
            <a:pPr indent="-342900" lvl="0" marL="342900" rtl="0" algn="l">
              <a:lnSpc>
                <a:spcPct val="90000"/>
              </a:lnSpc>
              <a:spcBef>
                <a:spcPts val="64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Kingdom Fungi (sometimes Eumycota)</a:t>
            </a:r>
            <a:endParaRPr/>
          </a:p>
          <a:p>
            <a:pPr indent="-285750" lvl="1" marL="742950" rtl="0" algn="l">
              <a:lnSpc>
                <a:spcPct val="9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Phylum Chytridiomycota – </a:t>
            </a:r>
            <a:r>
              <a:rPr b="0" i="0" lang="en-US" sz="2000" u="none">
                <a:solidFill>
                  <a:schemeClr val="dk1"/>
                </a:solidFill>
                <a:latin typeface="Arial"/>
                <a:ea typeface="Arial"/>
                <a:cs typeface="Arial"/>
                <a:sym typeface="Arial"/>
              </a:rPr>
              <a:t>single rear </a:t>
            </a:r>
            <a:r>
              <a:rPr b="0" i="0" lang="en-US" sz="2000" u="sng">
                <a:solidFill>
                  <a:schemeClr val="dk1"/>
                </a:solidFill>
                <a:latin typeface="Arial"/>
                <a:ea typeface="Arial"/>
                <a:cs typeface="Arial"/>
                <a:sym typeface="Arial"/>
              </a:rPr>
              <a:t>flagellum</a:t>
            </a:r>
            <a:endParaRPr/>
          </a:p>
          <a:p>
            <a:pPr indent="-285750" lvl="1" marL="742950" rtl="0" algn="l">
              <a:lnSpc>
                <a:spcPct val="9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Phylum Zygomycota – </a:t>
            </a:r>
            <a:r>
              <a:rPr b="0" i="0" lang="en-US" sz="2000" u="none">
                <a:solidFill>
                  <a:schemeClr val="dk1"/>
                </a:solidFill>
                <a:latin typeface="Arial"/>
                <a:ea typeface="Arial"/>
                <a:cs typeface="Arial"/>
                <a:sym typeface="Arial"/>
              </a:rPr>
              <a:t>sexual reproduction by fusion</a:t>
            </a:r>
            <a:endParaRPr/>
          </a:p>
          <a:p>
            <a:pPr indent="-228600" lvl="2" marL="1143000" rtl="0" algn="l">
              <a:lnSpc>
                <a:spcPct val="9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Class Zygomycetes Order Glomales --   </a:t>
            </a:r>
            <a:r>
              <a:rPr b="1" i="0" lang="en-US" sz="1800" u="sng">
                <a:solidFill>
                  <a:schemeClr val="dk1"/>
                </a:solidFill>
                <a:latin typeface="Arial"/>
                <a:ea typeface="Arial"/>
                <a:cs typeface="Arial"/>
                <a:sym typeface="Arial"/>
              </a:rPr>
              <a:t>Endomycorrhizas</a:t>
            </a:r>
            <a:endParaRPr/>
          </a:p>
          <a:p>
            <a:pPr indent="-285750" lvl="1" marL="742950" rtl="0" algn="l">
              <a:lnSpc>
                <a:spcPct val="9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Phylum Dikaryomycota - </a:t>
            </a:r>
            <a:r>
              <a:rPr b="1" i="0" lang="en-US" sz="1800" u="sng">
                <a:solidFill>
                  <a:schemeClr val="dk1"/>
                </a:solidFill>
                <a:latin typeface="Arial"/>
                <a:ea typeface="Arial"/>
                <a:cs typeface="Arial"/>
                <a:sym typeface="Arial"/>
              </a:rPr>
              <a:t>Ectomycorrhizas</a:t>
            </a:r>
            <a:endParaRPr/>
          </a:p>
          <a:p>
            <a:pPr indent="-228600" lvl="2" marL="1143000" rtl="0" algn="l">
              <a:lnSpc>
                <a:spcPct val="9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Subphylum Ascomycotina – Cup Fungi</a:t>
            </a:r>
            <a:endParaRPr/>
          </a:p>
          <a:p>
            <a:pPr indent="-228600" lvl="2" marL="1143000" rtl="0" algn="l">
              <a:lnSpc>
                <a:spcPct val="9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Subphylum Basidiomycotina - Mushrooms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19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The Fungi Underground</a:t>
            </a:r>
            <a:endParaRPr/>
          </a:p>
        </p:txBody>
      </p:sp>
      <p:sp>
        <p:nvSpPr>
          <p:cNvPr id="1279" name="Google Shape;1279;p196"/>
          <p:cNvSpPr txBox="1"/>
          <p:nvPr/>
        </p:nvSpPr>
        <p:spPr>
          <a:xfrm>
            <a:off x="1981200" y="5384800"/>
            <a:ext cx="5864225" cy="1262062"/>
          </a:xfrm>
          <a:prstGeom prst="rect">
            <a:avLst/>
          </a:prstGeom>
          <a:noFill/>
          <a:ln cap="flat" cmpd="sng" w="9525">
            <a:solidFill>
              <a:srgbClr val="37609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Calibri"/>
              <a:buNone/>
            </a:pPr>
            <a:r>
              <a:rPr b="0" i="0" lang="en-US" sz="4000" u="none">
                <a:solidFill>
                  <a:srgbClr val="000000"/>
                </a:solidFill>
                <a:latin typeface="Calibri"/>
                <a:ea typeface="Calibri"/>
                <a:cs typeface="Calibri"/>
                <a:sym typeface="Calibri"/>
              </a:rPr>
              <a:t>Hypha</a:t>
            </a:r>
            <a:r>
              <a:rPr b="0" i="0" lang="en-US" sz="1800" u="none">
                <a:solidFill>
                  <a:srgbClr val="000000"/>
                </a:solidFill>
                <a:latin typeface="Calibri"/>
                <a:ea typeface="Calibri"/>
                <a:cs typeface="Calibri"/>
                <a:sym typeface="Calibri"/>
              </a:rPr>
              <a:t> - a filamentous tendril in fungi </a:t>
            </a:r>
            <a:r>
              <a:rPr b="0" i="0" lang="en-US" sz="1800" u="sng">
                <a:solidFill>
                  <a:srgbClr val="000000"/>
                </a:solidFill>
                <a:latin typeface="Calibri"/>
                <a:ea typeface="Calibri"/>
                <a:cs typeface="Calibri"/>
                <a:sym typeface="Calibri"/>
              </a:rPr>
              <a:t>made of chitin </a:t>
            </a:r>
            <a:endParaRPr/>
          </a:p>
          <a:p>
            <a:pPr indent="-114300" lvl="0" marL="0" marR="0" rtl="0" algn="l">
              <a:lnSpc>
                <a:spcPct val="100000"/>
              </a:lnSpc>
              <a:spcBef>
                <a:spcPts val="0"/>
              </a:spcBef>
              <a:spcAft>
                <a:spcPts val="0"/>
              </a:spcAft>
              <a:buClr>
                <a:srgbClr val="000000"/>
              </a:buClr>
              <a:buSzPts val="1800"/>
              <a:buFont typeface="Arial"/>
              <a:buChar char="•"/>
            </a:pPr>
            <a:r>
              <a:rPr b="0" i="0" lang="en-US" sz="1800" u="none">
                <a:solidFill>
                  <a:srgbClr val="000000"/>
                </a:solidFill>
                <a:latin typeface="Calibri"/>
                <a:ea typeface="Calibri"/>
                <a:cs typeface="Calibri"/>
                <a:sym typeface="Calibri"/>
              </a:rPr>
              <a:t>from the Greek </a:t>
            </a:r>
            <a:r>
              <a:rPr b="0" i="1" lang="en-US" sz="1800" u="none">
                <a:solidFill>
                  <a:srgbClr val="000000"/>
                </a:solidFill>
                <a:latin typeface="Calibri"/>
                <a:ea typeface="Calibri"/>
                <a:cs typeface="Calibri"/>
                <a:sym typeface="Calibri"/>
              </a:rPr>
              <a:t>hyphos</a:t>
            </a:r>
            <a:r>
              <a:rPr b="0" i="0" lang="en-US" sz="1800" u="none">
                <a:solidFill>
                  <a:srgbClr val="000000"/>
                </a:solidFill>
                <a:latin typeface="Calibri"/>
                <a:ea typeface="Calibri"/>
                <a:cs typeface="Calibri"/>
                <a:sym typeface="Calibri"/>
              </a:rPr>
              <a:t>, meaning web </a:t>
            </a:r>
            <a:endParaRPr/>
          </a:p>
          <a:p>
            <a:pPr indent="-114300" lvl="0" marL="0" marR="0" rtl="0" algn="l">
              <a:lnSpc>
                <a:spcPct val="100000"/>
              </a:lnSpc>
              <a:spcBef>
                <a:spcPts val="0"/>
              </a:spcBef>
              <a:spcAft>
                <a:spcPts val="0"/>
              </a:spcAft>
              <a:buClr>
                <a:srgbClr val="000000"/>
              </a:buClr>
              <a:buSzPts val="1800"/>
              <a:buFont typeface="Arial"/>
              <a:buChar char="•"/>
            </a:pPr>
            <a:r>
              <a:rPr b="0" i="0" lang="en-US" sz="1800" u="none">
                <a:solidFill>
                  <a:srgbClr val="000000"/>
                </a:solidFill>
                <a:latin typeface="Calibri"/>
                <a:ea typeface="Calibri"/>
                <a:cs typeface="Calibri"/>
                <a:sym typeface="Calibri"/>
              </a:rPr>
              <a:t>grows in the assimilative mode.</a:t>
            </a:r>
            <a:endParaRPr/>
          </a:p>
        </p:txBody>
      </p:sp>
      <p:pic>
        <p:nvPicPr>
          <p:cNvPr id="1280" name="Google Shape;1280;p196"/>
          <p:cNvPicPr preferRelativeResize="0"/>
          <p:nvPr/>
        </p:nvPicPr>
        <p:blipFill rotWithShape="1">
          <a:blip r:embed="rId3">
            <a:alphaModFix/>
          </a:blip>
          <a:srcRect b="0" l="0" r="0" t="0"/>
          <a:stretch/>
        </p:blipFill>
        <p:spPr>
          <a:xfrm>
            <a:off x="6259512" y="1206500"/>
            <a:ext cx="2447925" cy="1838325"/>
          </a:xfrm>
          <a:prstGeom prst="rect">
            <a:avLst/>
          </a:prstGeom>
          <a:noFill/>
          <a:ln>
            <a:noFill/>
          </a:ln>
        </p:spPr>
      </p:pic>
      <p:pic>
        <p:nvPicPr>
          <p:cNvPr id="1281" name="Google Shape;1281;p196"/>
          <p:cNvPicPr preferRelativeResize="0"/>
          <p:nvPr/>
        </p:nvPicPr>
        <p:blipFill rotWithShape="1">
          <a:blip r:embed="rId4">
            <a:alphaModFix/>
          </a:blip>
          <a:srcRect b="0" l="0" r="0" t="0"/>
          <a:stretch/>
        </p:blipFill>
        <p:spPr>
          <a:xfrm>
            <a:off x="5200650" y="3303587"/>
            <a:ext cx="2451100" cy="1838325"/>
          </a:xfrm>
          <a:prstGeom prst="rect">
            <a:avLst/>
          </a:prstGeom>
          <a:noFill/>
          <a:ln>
            <a:noFill/>
          </a:ln>
        </p:spPr>
      </p:pic>
      <p:pic>
        <p:nvPicPr>
          <p:cNvPr id="1282" name="Google Shape;1282;p196"/>
          <p:cNvPicPr preferRelativeResize="0"/>
          <p:nvPr/>
        </p:nvPicPr>
        <p:blipFill rotWithShape="1">
          <a:blip r:embed="rId5">
            <a:alphaModFix/>
          </a:blip>
          <a:srcRect b="0" l="0" r="0" t="0"/>
          <a:stretch/>
        </p:blipFill>
        <p:spPr>
          <a:xfrm>
            <a:off x="2000250" y="3929062"/>
            <a:ext cx="2800350" cy="1076325"/>
          </a:xfrm>
          <a:prstGeom prst="rect">
            <a:avLst/>
          </a:prstGeom>
          <a:noFill/>
          <a:ln cap="flat" cmpd="sng" w="9525">
            <a:solidFill>
              <a:schemeClr val="dk1"/>
            </a:solidFill>
            <a:prstDash val="solid"/>
            <a:miter lim="800000"/>
            <a:headEnd len="sm" w="sm" type="none"/>
            <a:tailEnd len="sm" w="sm" type="none"/>
          </a:ln>
        </p:spPr>
      </p:pic>
      <p:pic>
        <p:nvPicPr>
          <p:cNvPr id="1283" name="Google Shape;1283;p196"/>
          <p:cNvPicPr preferRelativeResize="0"/>
          <p:nvPr/>
        </p:nvPicPr>
        <p:blipFill rotWithShape="1">
          <a:blip r:embed="rId6">
            <a:alphaModFix/>
          </a:blip>
          <a:srcRect b="0" l="0" r="0" t="0"/>
          <a:stretch/>
        </p:blipFill>
        <p:spPr>
          <a:xfrm>
            <a:off x="1371600" y="1550987"/>
            <a:ext cx="2800350" cy="2000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7" name="Shape 1287"/>
        <p:cNvGrpSpPr/>
        <p:nvPr/>
      </p:nvGrpSpPr>
      <p:grpSpPr>
        <a:xfrm>
          <a:off x="0" y="0"/>
          <a:ext cx="0" cy="0"/>
          <a:chOff x="0" y="0"/>
          <a:chExt cx="0" cy="0"/>
        </a:xfrm>
      </p:grpSpPr>
      <p:sp>
        <p:nvSpPr>
          <p:cNvPr descr="&quot;&quot;" id="1288" name="Google Shape;1288;p197"/>
          <p:cNvSpPr/>
          <p:nvPr/>
        </p:nvSpPr>
        <p:spPr>
          <a:xfrm rot="-5400000">
            <a:off x="965993" y="381793"/>
            <a:ext cx="1651000" cy="3341687"/>
          </a:xfrm>
          <a:prstGeom prst="downArrow">
            <a:avLst>
              <a:gd fmla="val 19915" name="adj1"/>
              <a:gd fmla="val 0" name="adj2"/>
            </a:avLst>
          </a:prstGeom>
          <a:solidFill>
            <a:srgbClr val="40404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89" name="Google Shape;1289;p197"/>
          <p:cNvSpPr txBox="1"/>
          <p:nvPr>
            <p:ph type="title"/>
          </p:nvPr>
        </p:nvSpPr>
        <p:spPr>
          <a:xfrm>
            <a:off x="725487" y="1203325"/>
            <a:ext cx="2001837" cy="178117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2800"/>
              <a:buFont typeface="Calibri"/>
              <a:buNone/>
            </a:pPr>
            <a:r>
              <a:rPr b="0" i="0" lang="en-US" sz="2800" u="none">
                <a:solidFill>
                  <a:srgbClr val="FFFFFF"/>
                </a:solidFill>
                <a:latin typeface="Calibri"/>
                <a:ea typeface="Calibri"/>
                <a:cs typeface="Calibri"/>
                <a:sym typeface="Calibri"/>
              </a:rPr>
              <a:t>The Real Fungus</a:t>
            </a:r>
            <a:endParaRPr/>
          </a:p>
        </p:txBody>
      </p:sp>
      <p:sp>
        <p:nvSpPr>
          <p:cNvPr id="1290" name="Google Shape;1290;p197"/>
          <p:cNvSpPr txBox="1"/>
          <p:nvPr/>
        </p:nvSpPr>
        <p:spPr>
          <a:xfrm>
            <a:off x="725487" y="3354387"/>
            <a:ext cx="2322512" cy="3046412"/>
          </a:xfrm>
          <a:prstGeom prst="rect">
            <a:avLst/>
          </a:prstGeom>
          <a:noFill/>
          <a:ln>
            <a:noFill/>
          </a:ln>
        </p:spPr>
        <p:txBody>
          <a:bodyPr anchorCtr="0" anchor="t" bIns="45700" lIns="91425" spcFirstLastPara="1" rIns="91425" wrap="square" tIns="45700">
            <a:noAutofit/>
          </a:bodyPr>
          <a:lstStyle/>
          <a:p>
            <a:pPr indent="-285750" lvl="0" marL="285750" marR="0" rtl="0" algn="l">
              <a:lnSpc>
                <a:spcPct val="80000"/>
              </a:lnSpc>
              <a:spcBef>
                <a:spcPts val="0"/>
              </a:spcBef>
              <a:spcAft>
                <a:spcPts val="0"/>
              </a:spcAft>
              <a:buClr>
                <a:srgbClr val="000000"/>
              </a:buClr>
              <a:buSzPts val="2000"/>
              <a:buFont typeface="Arial"/>
              <a:buChar char="•"/>
            </a:pPr>
            <a:r>
              <a:rPr b="1" i="0" lang="en-US" sz="2000" u="sng">
                <a:solidFill>
                  <a:srgbClr val="000000"/>
                </a:solidFill>
                <a:latin typeface="Calibri"/>
                <a:ea typeface="Calibri"/>
                <a:cs typeface="Calibri"/>
                <a:sym typeface="Calibri"/>
              </a:rPr>
              <a:t>Mycelium</a:t>
            </a:r>
            <a:r>
              <a:rPr b="0" i="0" lang="en-US" sz="1600" u="none">
                <a:solidFill>
                  <a:srgbClr val="000000"/>
                </a:solidFill>
                <a:latin typeface="Calibri"/>
                <a:ea typeface="Calibri"/>
                <a:cs typeface="Calibri"/>
                <a:sym typeface="Calibri"/>
              </a:rPr>
              <a:t> is the fungus; the </a:t>
            </a:r>
            <a:r>
              <a:rPr b="1" i="0" lang="en-US" sz="1600" u="sng">
                <a:solidFill>
                  <a:srgbClr val="000000"/>
                </a:solidFill>
                <a:latin typeface="Calibri"/>
                <a:ea typeface="Calibri"/>
                <a:cs typeface="Calibri"/>
                <a:sym typeface="Calibri"/>
              </a:rPr>
              <a:t>Mushroom</a:t>
            </a:r>
            <a:r>
              <a:rPr b="0" i="0" lang="en-US" sz="1600" u="none">
                <a:solidFill>
                  <a:srgbClr val="000000"/>
                </a:solidFill>
                <a:latin typeface="Calibri"/>
                <a:ea typeface="Calibri"/>
                <a:cs typeface="Calibri"/>
                <a:sym typeface="Calibri"/>
              </a:rPr>
              <a:t> is the fruiting (spore producing) body </a:t>
            </a:r>
            <a:endParaRPr/>
          </a:p>
          <a:p>
            <a:pPr indent="-196850" lvl="0" marL="285750" marR="0" rtl="0" algn="l">
              <a:lnSpc>
                <a:spcPct val="80000"/>
              </a:lnSpc>
              <a:spcBef>
                <a:spcPts val="600"/>
              </a:spcBef>
              <a:spcAft>
                <a:spcPts val="0"/>
              </a:spcAft>
              <a:buClr>
                <a:schemeClr val="dk1"/>
              </a:buClr>
              <a:buSzPts val="1400"/>
              <a:buFont typeface="Arial"/>
              <a:buNone/>
            </a:pPr>
            <a:r>
              <a:t/>
            </a:r>
            <a:endParaRPr b="0" i="0" sz="1400" u="none">
              <a:solidFill>
                <a:srgbClr val="000000"/>
              </a:solidFill>
              <a:latin typeface="Calibri"/>
              <a:ea typeface="Calibri"/>
              <a:cs typeface="Calibri"/>
              <a:sym typeface="Calibri"/>
            </a:endParaRPr>
          </a:p>
          <a:p>
            <a:pPr indent="-285750" lvl="0" marL="285750" marR="0" rtl="0" algn="l">
              <a:lnSpc>
                <a:spcPct val="80000"/>
              </a:lnSpc>
              <a:spcBef>
                <a:spcPts val="600"/>
              </a:spcBef>
              <a:spcAft>
                <a:spcPts val="0"/>
              </a:spcAft>
              <a:buClr>
                <a:schemeClr val="dk1"/>
              </a:buClr>
              <a:buSzPts val="1400"/>
              <a:buFont typeface="Arial"/>
              <a:buNone/>
            </a:pPr>
            <a:r>
              <a:t/>
            </a:r>
            <a:endParaRPr b="0" i="0" sz="1400" u="none">
              <a:solidFill>
                <a:srgbClr val="000000"/>
              </a:solidFill>
              <a:latin typeface="Calibri"/>
              <a:ea typeface="Calibri"/>
              <a:cs typeface="Calibri"/>
              <a:sym typeface="Calibri"/>
            </a:endParaRPr>
          </a:p>
          <a:p>
            <a:pPr indent="-285750" lvl="0" marL="285750" marR="0" rtl="0" algn="l">
              <a:lnSpc>
                <a:spcPct val="80000"/>
              </a:lnSpc>
              <a:spcBef>
                <a:spcPts val="600"/>
              </a:spcBef>
              <a:spcAft>
                <a:spcPts val="0"/>
              </a:spcAft>
              <a:buClr>
                <a:srgbClr val="000000"/>
              </a:buClr>
              <a:buSzPts val="1600"/>
              <a:buFont typeface="Arial"/>
              <a:buChar char="•"/>
            </a:pPr>
            <a:r>
              <a:rPr b="1" i="0" lang="en-US" sz="1600" u="sng">
                <a:solidFill>
                  <a:srgbClr val="000000"/>
                </a:solidFill>
                <a:latin typeface="Calibri"/>
                <a:ea typeface="Calibri"/>
                <a:cs typeface="Calibri"/>
                <a:sym typeface="Calibri"/>
              </a:rPr>
              <a:t>Mushrooms</a:t>
            </a:r>
            <a:r>
              <a:rPr b="0" i="0" lang="en-US" sz="1600" u="none">
                <a:solidFill>
                  <a:srgbClr val="000000"/>
                </a:solidFill>
                <a:latin typeface="Calibri"/>
                <a:ea typeface="Calibri"/>
                <a:cs typeface="Calibri"/>
                <a:sym typeface="Calibri"/>
              </a:rPr>
              <a:t> are created only when the fungus is ready to propagate, and the conditions are right – like after a rain. </a:t>
            </a:r>
            <a:endParaRPr/>
          </a:p>
        </p:txBody>
      </p:sp>
      <p:pic>
        <p:nvPicPr>
          <p:cNvPr id="1291" name="Google Shape;1291;p197"/>
          <p:cNvPicPr preferRelativeResize="0"/>
          <p:nvPr>
            <p:ph idx="1" type="body"/>
          </p:nvPr>
        </p:nvPicPr>
        <p:blipFill rotWithShape="1">
          <a:blip r:embed="rId3">
            <a:alphaModFix/>
          </a:blip>
          <a:srcRect b="0" l="0" r="0" t="0"/>
          <a:stretch/>
        </p:blipFill>
        <p:spPr>
          <a:xfrm>
            <a:off x="3497262" y="1574800"/>
            <a:ext cx="5176837" cy="35861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9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Life cycle of Mushrooms</a:t>
            </a:r>
            <a:endParaRPr/>
          </a:p>
        </p:txBody>
      </p:sp>
      <p:pic>
        <p:nvPicPr>
          <p:cNvPr descr="A close up of text on a white background&#10;&#10;Description automatically generated" id="1297" name="Google Shape;1297;p198"/>
          <p:cNvPicPr preferRelativeResize="0"/>
          <p:nvPr>
            <p:ph idx="1" type="body"/>
          </p:nvPr>
        </p:nvPicPr>
        <p:blipFill rotWithShape="1">
          <a:blip r:embed="rId3">
            <a:alphaModFix/>
          </a:blip>
          <a:srcRect b="0" l="0" r="0" t="0"/>
          <a:stretch/>
        </p:blipFill>
        <p:spPr>
          <a:xfrm>
            <a:off x="685800" y="1600200"/>
            <a:ext cx="7467600" cy="5124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9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Endangered Fungi</a:t>
            </a:r>
            <a:endParaRPr/>
          </a:p>
        </p:txBody>
      </p:sp>
      <p:sp>
        <p:nvSpPr>
          <p:cNvPr id="1303" name="Google Shape;1303;p199"/>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IUCN Red List 2021 contains 436 species</a:t>
            </a:r>
            <a:endParaRPr/>
          </a:p>
          <a:p>
            <a:pPr indent="-285750" lvl="1" marL="74295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None listed as extinct</a:t>
            </a:r>
            <a:endParaRPr/>
          </a:p>
          <a:p>
            <a:pPr indent="-285750" lvl="1" marL="74295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6% (26) Critically Endangered, 19 % Endangered</a:t>
            </a:r>
            <a:endParaRPr/>
          </a:p>
          <a:p>
            <a:pPr indent="-285750" lvl="1" marL="74295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Mostly due to human impact in temperate forests</a:t>
            </a:r>
            <a:endParaRPr/>
          </a:p>
          <a:p>
            <a:pPr indent="-285750" lvl="1" marL="74295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Primarily Lichens</a:t>
            </a:r>
            <a:endParaRPr/>
          </a:p>
          <a:p>
            <a:pPr indent="-228600" lvl="2" marL="114300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Loxospora assateaguensis – Virginia shoreline</a:t>
            </a:r>
            <a:endParaRPr/>
          </a:p>
          <a:p>
            <a:pPr indent="-228600" lvl="2" marL="1143000" marR="0" rtl="0" algn="l">
              <a:lnSpc>
                <a:spcPct val="100000"/>
              </a:lnSpc>
              <a:spcBef>
                <a:spcPts val="480"/>
              </a:spcBef>
              <a:spcAft>
                <a:spcPts val="0"/>
              </a:spcAft>
              <a:buClr>
                <a:schemeClr val="dk1"/>
              </a:buClr>
              <a:buSzPts val="2400"/>
              <a:buFont typeface="Arial"/>
              <a:buChar char="•"/>
            </a:pPr>
            <a:r>
              <a:rPr b="0" i="1" lang="en-US" sz="2400" u="none" cap="none" strike="noStrike">
                <a:solidFill>
                  <a:schemeClr val="dk1"/>
                </a:solidFill>
                <a:latin typeface="Calibri"/>
                <a:ea typeface="Calibri"/>
                <a:cs typeface="Calibri"/>
                <a:sym typeface="Calibri"/>
              </a:rPr>
              <a:t>Hypotrachyna virginica – </a:t>
            </a:r>
            <a:r>
              <a:rPr b="0" i="0" lang="en-US" sz="2400" u="none" cap="none" strike="noStrike">
                <a:solidFill>
                  <a:schemeClr val="dk1"/>
                </a:solidFill>
                <a:latin typeface="Calibri"/>
                <a:ea typeface="Calibri"/>
                <a:cs typeface="Calibri"/>
                <a:sym typeface="Calibri"/>
              </a:rPr>
              <a:t>Appalachian mountains</a:t>
            </a:r>
            <a:endParaRPr/>
          </a:p>
          <a:p>
            <a:pPr indent="-228600" lvl="2" marL="1143000" marR="0" rtl="0" algn="l">
              <a:lnSpc>
                <a:spcPct val="100000"/>
              </a:lnSpc>
              <a:spcBef>
                <a:spcPts val="480"/>
              </a:spcBef>
              <a:spcAft>
                <a:spcPts val="0"/>
              </a:spcAft>
              <a:buClr>
                <a:schemeClr val="dk1"/>
              </a:buClr>
              <a:buSzPts val="2400"/>
              <a:buFont typeface="Arial"/>
              <a:buChar char="•"/>
            </a:pPr>
            <a:r>
              <a:rPr b="0" i="1" lang="en-US" sz="2400" u="none" cap="none" strike="noStrike">
                <a:solidFill>
                  <a:schemeClr val="dk1"/>
                </a:solidFill>
                <a:latin typeface="Calibri"/>
                <a:ea typeface="Calibri"/>
                <a:cs typeface="Calibri"/>
                <a:sym typeface="Calibri"/>
              </a:rPr>
              <a:t>Sulcaria isidiifera – </a:t>
            </a:r>
            <a:r>
              <a:rPr b="0" i="0" lang="en-US" sz="2400" u="none" cap="none" strike="noStrike">
                <a:solidFill>
                  <a:schemeClr val="dk1"/>
                </a:solidFill>
                <a:latin typeface="Calibri"/>
                <a:ea typeface="Calibri"/>
                <a:cs typeface="Calibri"/>
                <a:sym typeface="Calibri"/>
              </a:rPr>
              <a:t>California shore</a:t>
            </a:r>
            <a:endParaRPr/>
          </a:p>
          <a:p>
            <a:pPr indent="-285750" lvl="1" marL="74295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One mushroom - Yellow-gilled </a:t>
            </a:r>
            <a:r>
              <a:rPr b="0" i="1" lang="en-US" sz="2800" u="none" cap="none" strike="noStrike">
                <a:solidFill>
                  <a:schemeClr val="dk1"/>
                </a:solidFill>
                <a:latin typeface="Calibri"/>
                <a:ea typeface="Calibri"/>
                <a:cs typeface="Calibri"/>
                <a:sym typeface="Calibri"/>
              </a:rPr>
              <a:t>Lepiota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20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Endangerment and Fungi</a:t>
            </a:r>
            <a:endParaRPr/>
          </a:p>
        </p:txBody>
      </p:sp>
      <p:sp>
        <p:nvSpPr>
          <p:cNvPr id="1309" name="Google Shape;1309;p200"/>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IUCN and Fungi listings</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2019 – 280 (15 Critically Endangered)</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2017 – 56</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2014 – 5 </a:t>
            </a:r>
            <a:endParaRPr/>
          </a:p>
          <a:p>
            <a:pPr indent="-228600" lvl="2" marL="1143000"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4 Lichens </a:t>
            </a:r>
            <a:r>
              <a:rPr b="0" i="1" lang="en-US" sz="1200" u="none" cap="none" strike="noStrike">
                <a:solidFill>
                  <a:schemeClr val="dk1"/>
                </a:solidFill>
                <a:latin typeface="Arial"/>
                <a:ea typeface="Arial"/>
                <a:cs typeface="Arial"/>
                <a:sym typeface="Arial"/>
              </a:rPr>
              <a:t>Cladonia perforata</a:t>
            </a:r>
            <a:r>
              <a:rPr b="0" i="0" lang="en-US" sz="1200" u="none" cap="none" strike="noStrike">
                <a:solidFill>
                  <a:schemeClr val="dk1"/>
                </a:solidFill>
                <a:latin typeface="Arial"/>
                <a:ea typeface="Arial"/>
                <a:cs typeface="Arial"/>
                <a:sym typeface="Arial"/>
              </a:rPr>
              <a:t>, the Florida Perforate Reindeer Lichen</a:t>
            </a:r>
            <a:endParaRPr/>
          </a:p>
          <a:p>
            <a:pPr indent="-228600" lvl="2" marL="1143000"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1 Mushroom  </a:t>
            </a:r>
            <a:r>
              <a:rPr b="0" i="1" lang="en-US" sz="1200" u="none" cap="none" strike="noStrike">
                <a:solidFill>
                  <a:schemeClr val="dk1"/>
                </a:solidFill>
                <a:latin typeface="Arial"/>
                <a:ea typeface="Arial"/>
                <a:cs typeface="Arial"/>
                <a:sym typeface="Arial"/>
              </a:rPr>
              <a:t>Pleurotus nebrodensis</a:t>
            </a:r>
            <a:r>
              <a:rPr b="0" i="0" lang="en-US" sz="1200" u="none" cap="none" strike="noStrike">
                <a:solidFill>
                  <a:schemeClr val="dk1"/>
                </a:solidFill>
                <a:latin typeface="Arial"/>
                <a:ea typeface="Arial"/>
                <a:cs typeface="Arial"/>
                <a:sym typeface="Arial"/>
              </a:rPr>
              <a:t>, the White Ferula Mushroom (Sicily)</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Fungi and Population assessments</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1.5 to 5 million species of fungi </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Fungi are mostly hypogeal and only appear as fruiting bodies</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Variability of fungal sporulation (the masting behavior of mushrooms)</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Lichens are epigeal in exposed areas for access to sunlight for algal photobiont</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In North America, there is almost no records of historical fungal populations</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“How can you tell when a particular microscopic fungus, which can only be detected by culturing the soil, or a macroscopic fungus that may fruit only once in 20 years, has finally succumbed?” Bryce Kendrick in </a:t>
            </a:r>
            <a:r>
              <a:rPr b="0" i="0" lang="en-US" sz="1600" u="sng" cap="none" strike="noStrike">
                <a:solidFill>
                  <a:schemeClr val="dk1"/>
                </a:solidFill>
                <a:latin typeface="Arial"/>
                <a:ea typeface="Arial"/>
                <a:cs typeface="Arial"/>
                <a:sym typeface="Arial"/>
              </a:rPr>
              <a:t>Fifth Kingdom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201"/>
          <p:cNvSpPr txBox="1"/>
          <p:nvPr>
            <p:ph type="title"/>
          </p:nvPr>
        </p:nvSpPr>
        <p:spPr>
          <a:xfrm>
            <a:off x="457200" y="274637"/>
            <a:ext cx="8229600" cy="1143000"/>
          </a:xfrm>
          <a:prstGeom prst="rect">
            <a:avLst/>
          </a:prstGeom>
          <a:solidFill>
            <a:schemeClr val="dk1"/>
          </a:solidFill>
          <a:ln cap="flat" cmpd="sng" w="9525">
            <a:solidFill>
              <a:schemeClr val="dk1"/>
            </a:solidFill>
            <a:prstDash val="solid"/>
            <a:miter lim="524288"/>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000"/>
              <a:buFont typeface="Arial"/>
              <a:buNone/>
            </a:pPr>
            <a:r>
              <a:rPr b="0" i="0" lang="en-US" sz="2000" u="none">
                <a:solidFill>
                  <a:schemeClr val="lt1"/>
                </a:solidFill>
                <a:latin typeface="Arial"/>
                <a:ea typeface="Arial"/>
                <a:cs typeface="Arial"/>
                <a:sym typeface="Arial"/>
              </a:rPr>
              <a:t>Intergovernmental Science-Policy Platform on Biodiversity and Ecosystem Services (IPBES)</a:t>
            </a:r>
            <a:endParaRPr/>
          </a:p>
        </p:txBody>
      </p:sp>
      <p:sp>
        <p:nvSpPr>
          <p:cNvPr id="1315" name="Google Shape;1315;p201"/>
          <p:cNvSpPr txBox="1"/>
          <p:nvPr>
            <p:ph idx="1" type="body"/>
          </p:nvPr>
        </p:nvSpPr>
        <p:spPr>
          <a:xfrm>
            <a:off x="457200" y="1600200"/>
            <a:ext cx="8229600" cy="4525962"/>
          </a:xfrm>
          <a:prstGeom prst="rect">
            <a:avLst/>
          </a:prstGeom>
          <a:solidFill>
            <a:srgbClr val="FFFF00"/>
          </a:solidFill>
          <a:ln cap="flat" cmpd="sng" w="1111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FF0000"/>
              </a:buClr>
              <a:buSzPts val="1600"/>
              <a:buFont typeface="Arial"/>
              <a:buChar char="•"/>
            </a:pPr>
            <a:r>
              <a:rPr b="1" i="0" lang="en-US" sz="1600" u="sng" cap="none" strike="noStrike">
                <a:solidFill>
                  <a:srgbClr val="FF0000"/>
                </a:solidFill>
                <a:latin typeface="Arial"/>
                <a:ea typeface="Arial"/>
                <a:cs typeface="Arial"/>
                <a:sym typeface="Arial"/>
              </a:rPr>
              <a:t>Up to 1 million: species threatened with extinction, many within decades</a:t>
            </a:r>
            <a:endParaRPr/>
          </a:p>
          <a:p>
            <a:pPr indent="-285750" lvl="1" marL="742950" marR="0" rtl="0" algn="l">
              <a:lnSpc>
                <a:spcPct val="100000"/>
              </a:lnSpc>
              <a:spcBef>
                <a:spcPts val="24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8 million total estimated number of animal and plant species on Earth (including 5.5 million insect species)</a:t>
            </a:r>
            <a:endParaRPr/>
          </a:p>
          <a:p>
            <a:pPr indent="-285750" lvl="1" marL="742950" marR="0" rtl="0" algn="l">
              <a:lnSpc>
                <a:spcPct val="100000"/>
              </a:lnSpc>
              <a:spcBef>
                <a:spcPts val="24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&gt;40% amphibian species threatened with extinction</a:t>
            </a:r>
            <a:endParaRPr/>
          </a:p>
          <a:p>
            <a:pPr indent="-285750" lvl="1" marL="742950" marR="0" rtl="0" algn="l">
              <a:lnSpc>
                <a:spcPct val="100000"/>
              </a:lnSpc>
              <a:spcBef>
                <a:spcPts val="24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At least 680 vertebrate species driven to extinction by human actions since the 16th century</a:t>
            </a:r>
            <a:endParaRPr/>
          </a:p>
          <a:p>
            <a:pPr indent="-209550" lvl="1" marL="742950" marR="0" rtl="0" algn="l">
              <a:lnSpc>
                <a:spcPct val="100000"/>
              </a:lnSpc>
              <a:spcBef>
                <a:spcPts val="24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Three-quarters of the land-based environment and about 66% of the marine environment have been significantly altered by human actions</a:t>
            </a:r>
            <a:endParaRPr/>
          </a:p>
          <a:p>
            <a:pPr indent="-266700" lvl="0" marL="342900" marR="0" rtl="0" algn="l">
              <a:lnSpc>
                <a:spcPct val="100000"/>
              </a:lnSpc>
              <a:spcBef>
                <a:spcPts val="24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342900" lvl="0" marL="342900" marR="0" rtl="0" algn="l">
              <a:lnSpc>
                <a:spcPct val="100000"/>
              </a:lnSpc>
              <a:spcBef>
                <a:spcPts val="320"/>
              </a:spcBef>
              <a:spcAft>
                <a:spcPts val="0"/>
              </a:spcAft>
              <a:buClr>
                <a:srgbClr val="FF0000"/>
              </a:buClr>
              <a:buSzPts val="1600"/>
              <a:buFont typeface="Arial"/>
              <a:buChar char="•"/>
            </a:pPr>
            <a:r>
              <a:rPr b="1" i="0" lang="en-US" sz="1600" u="sng" cap="none" strike="noStrike">
                <a:solidFill>
                  <a:srgbClr val="FF0000"/>
                </a:solidFill>
                <a:latin typeface="Arial"/>
                <a:ea typeface="Arial"/>
                <a:cs typeface="Arial"/>
                <a:sym typeface="Arial"/>
              </a:rPr>
              <a:t>Since 1970 the global population has more than doubled from 3.7 to 7.6 billion</a:t>
            </a:r>
            <a:endParaRPr/>
          </a:p>
          <a:p>
            <a:pPr indent="-209550" lvl="1" marL="742950" marR="0" rtl="0" algn="l">
              <a:lnSpc>
                <a:spcPct val="100000"/>
              </a:lnSpc>
              <a:spcBef>
                <a:spcPts val="240"/>
              </a:spcBef>
              <a:spcAft>
                <a:spcPts val="0"/>
              </a:spcAft>
              <a:buClr>
                <a:schemeClr val="dk1"/>
              </a:buClr>
              <a:buSzPts val="1200"/>
              <a:buFont typeface="Arial"/>
              <a:buNone/>
            </a:pPr>
            <a:r>
              <a:t/>
            </a:r>
            <a:endParaRPr b="1" i="0" sz="1200" u="none" cap="none" strike="noStrike">
              <a:solidFill>
                <a:srgbClr val="FF0000"/>
              </a:solidFill>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Char char="•"/>
            </a:pPr>
            <a:r>
              <a:rPr b="0" i="0" lang="en-US" sz="1600" u="sng" cap="none" strike="noStrike">
                <a:solidFill>
                  <a:schemeClr val="dk1"/>
                </a:solidFill>
                <a:latin typeface="Arial"/>
                <a:ea typeface="Arial"/>
                <a:cs typeface="Arial"/>
                <a:sym typeface="Arial"/>
              </a:rPr>
              <a:t>More than a third of the world’s land surface and nearly </a:t>
            </a:r>
            <a:r>
              <a:rPr b="1" i="0" lang="en-US" sz="1600" u="sng" cap="none" strike="noStrike">
                <a:solidFill>
                  <a:schemeClr val="dk1"/>
                </a:solidFill>
                <a:latin typeface="Arial"/>
                <a:ea typeface="Arial"/>
                <a:cs typeface="Arial"/>
                <a:sym typeface="Arial"/>
              </a:rPr>
              <a:t>75%</a:t>
            </a:r>
            <a:r>
              <a:rPr b="0" i="0" lang="en-US" sz="1600" u="sng" cap="none" strike="noStrike">
                <a:solidFill>
                  <a:schemeClr val="dk1"/>
                </a:solidFill>
                <a:latin typeface="Arial"/>
                <a:ea typeface="Arial"/>
                <a:cs typeface="Arial"/>
                <a:sym typeface="Arial"/>
              </a:rPr>
              <a:t> of freshwater resources are now devoted to crop or livestock production.</a:t>
            </a:r>
            <a:endParaRPr/>
          </a:p>
          <a:p>
            <a:pPr indent="-285750" lvl="1" marL="742950" marR="0" rtl="0" algn="l">
              <a:lnSpc>
                <a:spcPct val="100000"/>
              </a:lnSpc>
              <a:spcBef>
                <a:spcPts val="24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68%: global forest area today compared with the estimated pre-industrial level</a:t>
            </a:r>
            <a:endParaRPr/>
          </a:p>
          <a:p>
            <a:pPr indent="-285750" lvl="1" marL="742950" marR="0" rtl="0" algn="l">
              <a:lnSpc>
                <a:spcPct val="100000"/>
              </a:lnSpc>
              <a:spcBef>
                <a:spcPts val="24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&gt;2 billion: people who rely on wood fuel to meet their primary energy needs</a:t>
            </a:r>
            <a:endParaRPr/>
          </a:p>
          <a:p>
            <a:pPr indent="-285750" lvl="1" marL="742950" marR="0" rtl="0" algn="l">
              <a:lnSpc>
                <a:spcPct val="100000"/>
              </a:lnSpc>
              <a:spcBef>
                <a:spcPts val="24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70%: increase since 1970 in numbers of </a:t>
            </a:r>
            <a:r>
              <a:rPr b="0" i="0" lang="en-US" sz="1600" u="sng" cap="none" strike="noStrike">
                <a:solidFill>
                  <a:schemeClr val="dk1"/>
                </a:solidFill>
                <a:latin typeface="Arial"/>
                <a:ea typeface="Arial"/>
                <a:cs typeface="Arial"/>
                <a:sym typeface="Arial"/>
              </a:rPr>
              <a:t>invasive alien species</a:t>
            </a:r>
            <a:r>
              <a:rPr b="0" i="0" lang="en-US" sz="1600" u="none" cap="none" strike="noStrike">
                <a:solidFill>
                  <a:schemeClr val="dk1"/>
                </a:solidFill>
                <a:latin typeface="Arial"/>
                <a:ea typeface="Arial"/>
                <a:cs typeface="Arial"/>
                <a:sym typeface="Arial"/>
              </a:rPr>
              <a:t> across 21 countries with detailed records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20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Ecosystem of Fungi and Plants</a:t>
            </a:r>
            <a:endParaRPr/>
          </a:p>
        </p:txBody>
      </p:sp>
      <p:sp>
        <p:nvSpPr>
          <p:cNvPr id="1322" name="Google Shape;1322;p202"/>
          <p:cNvSpPr txBox="1"/>
          <p:nvPr>
            <p:ph idx="1" type="body"/>
          </p:nvPr>
        </p:nvSpPr>
        <p:spPr>
          <a:xfrm>
            <a:off x="149225" y="1165225"/>
            <a:ext cx="6796087"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1" lang="en-US" sz="3200" u="none" cap="none" strike="noStrike">
                <a:solidFill>
                  <a:schemeClr val="dk1"/>
                </a:solidFill>
                <a:latin typeface="Arial"/>
                <a:ea typeface="Arial"/>
                <a:cs typeface="Arial"/>
                <a:sym typeface="Arial"/>
              </a:rPr>
              <a:t>Bridgeporus nobilissimus </a:t>
            </a:r>
            <a:r>
              <a:rPr b="0" i="0" lang="en-US" sz="3200" u="none" cap="none" strike="noStrike">
                <a:solidFill>
                  <a:schemeClr val="dk1"/>
                </a:solidFill>
                <a:latin typeface="Arial"/>
                <a:ea typeface="Arial"/>
                <a:cs typeface="Arial"/>
                <a:sym typeface="Arial"/>
              </a:rPr>
              <a:t>– </a:t>
            </a:r>
            <a:r>
              <a:rPr b="0" i="0" lang="en-US" sz="2400" u="none" cap="none" strike="noStrike">
                <a:solidFill>
                  <a:schemeClr val="dk1"/>
                </a:solidFill>
                <a:latin typeface="Arial"/>
                <a:ea typeface="Arial"/>
                <a:cs typeface="Arial"/>
                <a:sym typeface="Arial"/>
              </a:rPr>
              <a:t>Noble Polypore</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Perennial, imbricate, sessile fruit bodies that measure 12–55 inches in old growth forests of Pacific Northwest.</a:t>
            </a:r>
            <a:endParaRPr/>
          </a:p>
          <a:p>
            <a:pPr indent="-285750" lvl="1" marL="742950" marR="0" rtl="0" algn="l">
              <a:lnSpc>
                <a:spcPct val="100000"/>
              </a:lnSpc>
              <a:spcBef>
                <a:spcPts val="320"/>
              </a:spcBef>
              <a:spcAft>
                <a:spcPts val="0"/>
              </a:spcAft>
              <a:buClr>
                <a:schemeClr val="dk1"/>
              </a:buClr>
              <a:buSzPts val="1600"/>
              <a:buFont typeface="Arial"/>
              <a:buChar char="–"/>
            </a:pPr>
            <a:r>
              <a:rPr b="0" i="1" lang="en-US" sz="1600" u="none" cap="none" strike="noStrike">
                <a:solidFill>
                  <a:schemeClr val="dk1"/>
                </a:solidFill>
                <a:latin typeface="Arial"/>
                <a:ea typeface="Arial"/>
                <a:cs typeface="Arial"/>
                <a:sym typeface="Arial"/>
              </a:rPr>
              <a:t>B. nobilissimus </a:t>
            </a:r>
            <a:r>
              <a:rPr b="0" i="0" lang="en-US" sz="1600" u="none" cap="none" strike="noStrike">
                <a:solidFill>
                  <a:schemeClr val="dk1"/>
                </a:solidFill>
                <a:latin typeface="Arial"/>
                <a:ea typeface="Arial"/>
                <a:cs typeface="Arial"/>
                <a:sym typeface="Arial"/>
              </a:rPr>
              <a:t>was listed in 1995 as an endangered species by the Oregon Natural Heritage Program, making it the first of the fungi to be listed as endangered by any private or public agency in the United States.</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There were 13 known sites with the fungus before 1998; extensive surveying in the Pacific Northwest increased this number to 103 sites by 2006</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Matusake </a:t>
            </a:r>
            <a:endParaRPr/>
          </a:p>
          <a:p>
            <a:pPr indent="-285750" lvl="1" marL="742950" marR="0" rtl="0" algn="l">
              <a:lnSpc>
                <a:spcPct val="100000"/>
              </a:lnSpc>
              <a:spcBef>
                <a:spcPts val="320"/>
              </a:spcBef>
              <a:spcAft>
                <a:spcPts val="0"/>
              </a:spcAft>
              <a:buClr>
                <a:schemeClr val="dk1"/>
              </a:buClr>
              <a:buSzPts val="1600"/>
              <a:buFont typeface="Arial"/>
              <a:buChar char="–"/>
            </a:pPr>
            <a:r>
              <a:rPr b="0" i="1" lang="en-US" sz="1600" u="none" cap="none" strike="noStrike">
                <a:solidFill>
                  <a:schemeClr val="dk1"/>
                </a:solidFill>
                <a:latin typeface="Arial"/>
                <a:ea typeface="Arial"/>
                <a:cs typeface="Arial"/>
                <a:sym typeface="Arial"/>
              </a:rPr>
              <a:t>Tricholoma matsutake, T. nauseosum,  Armillaria ponderosa</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Closely associated with </a:t>
            </a:r>
            <a:r>
              <a:rPr b="0" i="1" lang="en-US" sz="1600" u="none" cap="none" strike="noStrike">
                <a:solidFill>
                  <a:schemeClr val="dk1"/>
                </a:solidFill>
                <a:latin typeface="Arial"/>
                <a:ea typeface="Arial"/>
                <a:cs typeface="Arial"/>
                <a:sym typeface="Arial"/>
              </a:rPr>
              <a:t>Pinus densiflora, also called the Japanese red pine</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In Japan it is known as </a:t>
            </a:r>
            <a:r>
              <a:rPr b="0" i="1" lang="en-US" sz="1600" u="none" cap="none" strike="noStrike">
                <a:solidFill>
                  <a:schemeClr val="dk1"/>
                </a:solidFill>
                <a:latin typeface="Arial"/>
                <a:ea typeface="Arial"/>
                <a:cs typeface="Arial"/>
                <a:sym typeface="Arial"/>
              </a:rPr>
              <a:t>akamatsu (赤松, literally "red pine")</a:t>
            </a:r>
            <a:endParaRPr/>
          </a:p>
          <a:p>
            <a:pPr indent="-241300" lvl="0" marL="342900" marR="0" rtl="0" algn="l">
              <a:spcBef>
                <a:spcPts val="320"/>
              </a:spcBef>
              <a:spcAft>
                <a:spcPts val="0"/>
              </a:spcAft>
              <a:buClr>
                <a:schemeClr val="dk1"/>
              </a:buClr>
              <a:buSzPts val="1600"/>
              <a:buFont typeface="Arial"/>
              <a:buNone/>
            </a:pPr>
            <a:r>
              <a:t/>
            </a:r>
            <a:endParaRPr b="0" i="1" sz="1600" u="none" cap="none" strike="noStrike">
              <a:solidFill>
                <a:schemeClr val="dk1"/>
              </a:solidFill>
              <a:latin typeface="Arial"/>
              <a:ea typeface="Arial"/>
              <a:cs typeface="Arial"/>
              <a:sym typeface="Arial"/>
            </a:endParaRPr>
          </a:p>
        </p:txBody>
      </p:sp>
      <p:pic>
        <p:nvPicPr>
          <p:cNvPr id="1323" name="Google Shape;1323;p202"/>
          <p:cNvPicPr preferRelativeResize="0"/>
          <p:nvPr/>
        </p:nvPicPr>
        <p:blipFill rotWithShape="1">
          <a:blip r:embed="rId3">
            <a:alphaModFix/>
          </a:blip>
          <a:srcRect b="0" l="0" r="0" t="0"/>
          <a:stretch/>
        </p:blipFill>
        <p:spPr>
          <a:xfrm>
            <a:off x="6786562" y="1662112"/>
            <a:ext cx="2208212" cy="1471612"/>
          </a:xfrm>
          <a:prstGeom prst="rect">
            <a:avLst/>
          </a:prstGeom>
          <a:noFill/>
          <a:ln>
            <a:noFill/>
          </a:ln>
        </p:spPr>
      </p:pic>
      <p:pic>
        <p:nvPicPr>
          <p:cNvPr id="1324" name="Google Shape;1324;p202"/>
          <p:cNvPicPr preferRelativeResize="0"/>
          <p:nvPr/>
        </p:nvPicPr>
        <p:blipFill rotWithShape="1">
          <a:blip r:embed="rId4">
            <a:alphaModFix/>
          </a:blip>
          <a:srcRect b="0" l="0" r="0" t="0"/>
          <a:stretch/>
        </p:blipFill>
        <p:spPr>
          <a:xfrm>
            <a:off x="6796087" y="4724400"/>
            <a:ext cx="1890712" cy="1409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20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Definition of Mycorrhiza</a:t>
            </a:r>
            <a:endParaRPr/>
          </a:p>
        </p:txBody>
      </p:sp>
      <p:sp>
        <p:nvSpPr>
          <p:cNvPr id="1330" name="Google Shape;1330;p20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b="0" i="1" lang="en-US" sz="3200" u="none">
                <a:solidFill>
                  <a:schemeClr val="dk1"/>
                </a:solidFill>
                <a:latin typeface="Arial"/>
                <a:ea typeface="Arial"/>
                <a:cs typeface="Arial"/>
                <a:sym typeface="Arial"/>
              </a:rPr>
              <a:t>Mykes</a:t>
            </a:r>
            <a:r>
              <a:rPr b="0" i="0" lang="en-US" sz="3200" u="none">
                <a:solidFill>
                  <a:schemeClr val="dk1"/>
                </a:solidFill>
                <a:latin typeface="Arial"/>
                <a:ea typeface="Arial"/>
                <a:cs typeface="Arial"/>
                <a:sym typeface="Arial"/>
              </a:rPr>
              <a:t>   -   Greek word for fungus</a:t>
            </a:r>
            <a:endParaRPr/>
          </a:p>
          <a:p>
            <a:pPr indent="-285750" lvl="1" marL="74295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Fungus is from </a:t>
            </a:r>
            <a:r>
              <a:rPr b="0" i="1" lang="en-US" sz="2400" u="none">
                <a:solidFill>
                  <a:schemeClr val="dk1"/>
                </a:solidFill>
                <a:latin typeface="Arial"/>
                <a:ea typeface="Arial"/>
                <a:cs typeface="Arial"/>
                <a:sym typeface="Arial"/>
              </a:rPr>
              <a:t>spongos</a:t>
            </a:r>
            <a:r>
              <a:rPr b="0" i="0" lang="en-US" sz="2400" u="none">
                <a:solidFill>
                  <a:schemeClr val="dk1"/>
                </a:solidFill>
                <a:latin typeface="Arial"/>
                <a:ea typeface="Arial"/>
                <a:cs typeface="Arial"/>
                <a:sym typeface="Arial"/>
              </a:rPr>
              <a:t>, the Greek word for sponge</a:t>
            </a:r>
            <a:endParaRPr/>
          </a:p>
          <a:p>
            <a:pPr indent="-228600" lvl="2" marL="114300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The spongy surfaces of some fungi suggest a relationship</a:t>
            </a:r>
            <a:endParaRPr/>
          </a:p>
          <a:p>
            <a:pPr indent="-285750" lvl="1" marL="742950" rtl="0" algn="l">
              <a:lnSpc>
                <a:spcPct val="100000"/>
              </a:lnSpc>
              <a:spcBef>
                <a:spcPts val="56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Mushroom is from </a:t>
            </a:r>
            <a:r>
              <a:rPr b="0" i="1" lang="en-US" sz="2400" u="none">
                <a:solidFill>
                  <a:schemeClr val="dk1"/>
                </a:solidFill>
                <a:latin typeface="Arial"/>
                <a:ea typeface="Arial"/>
                <a:cs typeface="Arial"/>
                <a:sym typeface="Arial"/>
              </a:rPr>
              <a:t>moisseron</a:t>
            </a:r>
            <a:r>
              <a:rPr b="0" i="0" lang="en-US" sz="2400" u="none">
                <a:solidFill>
                  <a:schemeClr val="dk1"/>
                </a:solidFill>
                <a:latin typeface="Arial"/>
                <a:ea typeface="Arial"/>
                <a:cs typeface="Arial"/>
                <a:sym typeface="Arial"/>
              </a:rPr>
              <a:t> which is in turn derived from </a:t>
            </a:r>
            <a:r>
              <a:rPr b="0" i="1" lang="en-US" sz="2400" u="none">
                <a:solidFill>
                  <a:schemeClr val="dk1"/>
                </a:solidFill>
                <a:latin typeface="Arial"/>
                <a:ea typeface="Arial"/>
                <a:cs typeface="Arial"/>
                <a:sym typeface="Arial"/>
              </a:rPr>
              <a:t>mousse</a:t>
            </a:r>
            <a:r>
              <a:rPr b="0" i="0" lang="en-US" sz="2400" u="none">
                <a:solidFill>
                  <a:schemeClr val="dk1"/>
                </a:solidFill>
                <a:latin typeface="Arial"/>
                <a:ea typeface="Arial"/>
                <a:cs typeface="Arial"/>
                <a:sym typeface="Arial"/>
              </a:rPr>
              <a:t>, the French word for moss.</a:t>
            </a:r>
            <a:r>
              <a:rPr b="0" i="0" lang="en-US" sz="2800" u="none">
                <a:solidFill>
                  <a:schemeClr val="dk1"/>
                </a:solidFill>
                <a:latin typeface="Arial"/>
                <a:ea typeface="Arial"/>
                <a:cs typeface="Arial"/>
                <a:sym typeface="Arial"/>
              </a:rPr>
              <a:t> </a:t>
            </a:r>
            <a:r>
              <a:rPr b="0" i="0" lang="en-US" sz="2400" u="none">
                <a:solidFill>
                  <a:schemeClr val="dk1"/>
                </a:solidFill>
                <a:latin typeface="Arial"/>
                <a:ea typeface="Arial"/>
                <a:cs typeface="Arial"/>
                <a:sym typeface="Arial"/>
              </a:rPr>
              <a:t> </a:t>
            </a:r>
            <a:endParaRPr/>
          </a:p>
          <a:p>
            <a:pPr indent="-228600" lvl="2" marL="114300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The English took it as a calque word; moisseron = mushroom</a:t>
            </a:r>
            <a:endParaRPr/>
          </a:p>
          <a:p>
            <a:pPr indent="-228600" lvl="2" marL="114300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Toad Stool is from German </a:t>
            </a:r>
            <a:r>
              <a:rPr b="0" i="1" lang="en-US" sz="2000" u="none">
                <a:solidFill>
                  <a:schemeClr val="dk1"/>
                </a:solidFill>
                <a:latin typeface="Arial"/>
                <a:ea typeface="Arial"/>
                <a:cs typeface="Arial"/>
                <a:sym typeface="Arial"/>
              </a:rPr>
              <a:t>todesstuhl</a:t>
            </a:r>
            <a:r>
              <a:rPr b="0" i="0" lang="en-US" sz="2000" u="none">
                <a:solidFill>
                  <a:schemeClr val="dk1"/>
                </a:solidFill>
                <a:latin typeface="Arial"/>
                <a:ea typeface="Arial"/>
                <a:cs typeface="Arial"/>
                <a:sym typeface="Arial"/>
              </a:rPr>
              <a:t>, “death chair.”</a:t>
            </a:r>
            <a:endParaRPr/>
          </a:p>
          <a:p>
            <a:pPr indent="-342900" lvl="0" marL="342900" rtl="0" algn="l">
              <a:lnSpc>
                <a:spcPct val="100000"/>
              </a:lnSpc>
              <a:spcBef>
                <a:spcPts val="640"/>
              </a:spcBef>
              <a:spcAft>
                <a:spcPts val="0"/>
              </a:spcAft>
              <a:buClr>
                <a:schemeClr val="dk1"/>
              </a:buClr>
              <a:buSzPts val="3200"/>
              <a:buFont typeface="Arial"/>
              <a:buChar char="•"/>
            </a:pPr>
            <a:r>
              <a:rPr b="0" i="1" lang="en-US" sz="3200" u="none">
                <a:solidFill>
                  <a:schemeClr val="dk1"/>
                </a:solidFill>
                <a:latin typeface="Arial"/>
                <a:ea typeface="Arial"/>
                <a:cs typeface="Arial"/>
                <a:sym typeface="Arial"/>
              </a:rPr>
              <a:t>Rhizon   -  </a:t>
            </a:r>
            <a:r>
              <a:rPr b="0" i="0" lang="en-US" sz="3200" u="none">
                <a:solidFill>
                  <a:schemeClr val="dk1"/>
                </a:solidFill>
                <a:latin typeface="Arial"/>
                <a:ea typeface="Arial"/>
                <a:cs typeface="Arial"/>
                <a:sym typeface="Arial"/>
              </a:rPr>
              <a:t>Greek word for root</a:t>
            </a:r>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endParaRPr/>
          </a:p>
        </p:txBody>
      </p:sp>
      <p:sp>
        <p:nvSpPr>
          <p:cNvPr id="1331" name="Google Shape;1331;p203"/>
          <p:cNvSpPr txBox="1"/>
          <p:nvPr/>
        </p:nvSpPr>
        <p:spPr>
          <a:xfrm>
            <a:off x="762000" y="5181600"/>
            <a:ext cx="7467600" cy="914400"/>
          </a:xfrm>
          <a:prstGeom prst="rect">
            <a:avLst/>
          </a:prstGeom>
          <a:solidFill>
            <a:schemeClr val="accent1"/>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Mycorrhiza is  “Fungus – Root”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18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Agenda</a:t>
            </a:r>
            <a:endParaRPr/>
          </a:p>
        </p:txBody>
      </p:sp>
      <p:sp>
        <p:nvSpPr>
          <p:cNvPr id="1183" name="Google Shape;1183;p186"/>
          <p:cNvSpPr txBox="1"/>
          <p:nvPr>
            <p:ph idx="1" type="body"/>
          </p:nvPr>
        </p:nvSpPr>
        <p:spPr>
          <a:xfrm>
            <a:off x="457200" y="1295400"/>
            <a:ext cx="8229600" cy="45259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The Kingdoms of Life </a:t>
            </a:r>
            <a:endParaRPr/>
          </a:p>
          <a:p>
            <a:pPr indent="0" lvl="0" marL="0" rtl="0" algn="ctr">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Definition of Fungi and Key Attributes</a:t>
            </a:r>
            <a:endParaRPr/>
          </a:p>
          <a:p>
            <a:pPr indent="0" lvl="0" marL="0" rtl="0" algn="ctr">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Importance of Fungi in Health and Ecology</a:t>
            </a:r>
            <a:endParaRPr/>
          </a:p>
          <a:p>
            <a:pPr indent="0" lvl="0" marL="0" rtl="0" algn="ctr">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Morphology and Physiology </a:t>
            </a:r>
            <a:endParaRPr/>
          </a:p>
          <a:p>
            <a:pPr indent="0" lvl="0" marL="0" rtl="0" algn="ctr">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Endangered Fungi</a:t>
            </a:r>
            <a:endParaRPr/>
          </a:p>
          <a:p>
            <a:pPr indent="0" lvl="0" marL="0" rtl="0" algn="ctr">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Mycorrhizas</a:t>
            </a:r>
            <a:endParaRPr/>
          </a:p>
          <a:p>
            <a:pPr indent="0" lvl="0" marL="0" rtl="0" algn="ctr">
              <a:lnSpc>
                <a:spcPct val="90000"/>
              </a:lnSpc>
              <a:spcBef>
                <a:spcPts val="40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Ectomycorrhiza</a:t>
            </a:r>
            <a:endParaRPr/>
          </a:p>
          <a:p>
            <a:pPr indent="0" lvl="0" marL="0" rtl="0" algn="ctr">
              <a:lnSpc>
                <a:spcPct val="90000"/>
              </a:lnSpc>
              <a:spcBef>
                <a:spcPts val="40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Endomycorrhiza  </a:t>
            </a:r>
            <a:endParaRPr/>
          </a:p>
          <a:p>
            <a:pPr indent="0" lvl="0" marL="0" rtl="0" algn="ctr">
              <a:lnSpc>
                <a:spcPct val="90000"/>
              </a:lnSpc>
              <a:spcBef>
                <a:spcPts val="40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Orchid mycorrhiza</a:t>
            </a:r>
            <a:endParaRPr/>
          </a:p>
          <a:p>
            <a:pPr indent="0" lvl="0" marL="0" rtl="0" algn="ctr">
              <a:lnSpc>
                <a:spcPct val="90000"/>
              </a:lnSpc>
              <a:spcBef>
                <a:spcPts val="40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Ericoid mycorrhiza</a:t>
            </a:r>
            <a:endParaRPr/>
          </a:p>
          <a:p>
            <a:pPr indent="0" lvl="0" marL="0" rtl="0" algn="ctr">
              <a:lnSpc>
                <a:spcPct val="90000"/>
              </a:lnSpc>
              <a:spcBef>
                <a:spcPts val="40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Monotropoid mycorrhiza</a:t>
            </a:r>
            <a:endParaRPr/>
          </a:p>
          <a:p>
            <a:pPr indent="0" lvl="0" marL="0" rtl="0" algn="ctr">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Summary and Conclusions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20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Historical</a:t>
            </a:r>
            <a:endParaRPr/>
          </a:p>
        </p:txBody>
      </p:sp>
      <p:sp>
        <p:nvSpPr>
          <p:cNvPr id="1337" name="Google Shape;1337;p204"/>
          <p:cNvSpPr txBox="1"/>
          <p:nvPr>
            <p:ph idx="1" type="body"/>
          </p:nvPr>
        </p:nvSpPr>
        <p:spPr>
          <a:xfrm>
            <a:off x="457200" y="1600200"/>
            <a:ext cx="8229600" cy="4525962"/>
          </a:xfrm>
          <a:prstGeom prst="rect">
            <a:avLst/>
          </a:prstGeom>
          <a:solidFill>
            <a:srgbClr val="F2F2F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First noted in an 1840 paper by </a:t>
            </a:r>
            <a:r>
              <a:rPr b="0" i="0" lang="en-US" sz="2400" u="sng" cap="none" strike="noStrike">
                <a:solidFill>
                  <a:schemeClr val="dk1"/>
                </a:solidFill>
                <a:latin typeface="Arial"/>
                <a:ea typeface="Arial"/>
                <a:cs typeface="Arial"/>
                <a:sym typeface="Arial"/>
              </a:rPr>
              <a:t>Theodor Hartig</a:t>
            </a:r>
            <a:r>
              <a:rPr b="0" i="0" lang="en-US" sz="2400" u="none" cap="none" strike="noStrike">
                <a:solidFill>
                  <a:schemeClr val="dk1"/>
                </a:solidFill>
                <a:latin typeface="Arial"/>
                <a:ea typeface="Arial"/>
                <a:cs typeface="Arial"/>
                <a:sym typeface="Arial"/>
              </a:rPr>
              <a:t>, a German forestry scientist</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Described and illustrated the mantle inside the root</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Attributed to the root and not to external fungi</a:t>
            </a:r>
            <a:endParaRPr/>
          </a:p>
          <a:p>
            <a:pPr indent="-342900" lvl="0" marL="342900" marR="0" rtl="0" algn="l">
              <a:lnSpc>
                <a:spcPct val="100000"/>
              </a:lnSpc>
              <a:spcBef>
                <a:spcPts val="480"/>
              </a:spcBef>
              <a:spcAft>
                <a:spcPts val="0"/>
              </a:spcAft>
              <a:buClr>
                <a:schemeClr val="dk1"/>
              </a:buClr>
              <a:buSzPts val="2400"/>
              <a:buFont typeface="Arial"/>
              <a:buChar char="•"/>
            </a:pPr>
            <a:r>
              <a:rPr b="0" i="0" lang="en-US" sz="2400" u="sng" cap="none" strike="noStrike">
                <a:solidFill>
                  <a:schemeClr val="dk1"/>
                </a:solidFill>
                <a:latin typeface="Arial"/>
                <a:ea typeface="Arial"/>
                <a:cs typeface="Arial"/>
                <a:sym typeface="Arial"/>
              </a:rPr>
              <a:t>Albert Frank</a:t>
            </a:r>
            <a:r>
              <a:rPr b="0" i="0" lang="en-US" sz="2400" u="none" cap="none" strike="noStrike">
                <a:solidFill>
                  <a:schemeClr val="dk1"/>
                </a:solidFill>
                <a:latin typeface="Arial"/>
                <a:ea typeface="Arial"/>
                <a:cs typeface="Arial"/>
                <a:sym typeface="Arial"/>
              </a:rPr>
              <a:t>, German botanist, plant pathologist, and mycologist coined the term mycorrhiza</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Practical methods for truffle cultivation by the King of Prussia</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1885 paper </a:t>
            </a:r>
            <a:r>
              <a:rPr b="0" i="1" lang="en-US" sz="2000" u="none" cap="none" strike="noStrike">
                <a:solidFill>
                  <a:schemeClr val="dk1"/>
                </a:solidFill>
                <a:latin typeface="Arial"/>
                <a:ea typeface="Arial"/>
                <a:cs typeface="Arial"/>
                <a:sym typeface="Arial"/>
              </a:rPr>
              <a:t>"Ueber die auf Wurzelsymbiose beruhende Ernährung gewisser Bäume durch unterirdische </a:t>
            </a:r>
            <a:r>
              <a:rPr b="0" i="1" lang="en-US" sz="2000" u="sng" cap="none" strike="noStrike">
                <a:solidFill>
                  <a:schemeClr val="dk1"/>
                </a:solidFill>
                <a:latin typeface="Arial"/>
                <a:ea typeface="Arial"/>
                <a:cs typeface="Arial"/>
                <a:sym typeface="Arial"/>
              </a:rPr>
              <a:t>Pilze</a:t>
            </a:r>
            <a:r>
              <a:rPr b="0" i="1" lang="en-US" sz="2000" u="none" cap="none" strike="noStrike">
                <a:solidFill>
                  <a:schemeClr val="dk1"/>
                </a:solidFill>
                <a:latin typeface="Arial"/>
                <a:ea typeface="Arial"/>
                <a:cs typeface="Arial"/>
                <a:sym typeface="Arial"/>
              </a:rPr>
              <a:t>“</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Opposed by the scienfic community until early 20th</a:t>
            </a:r>
            <a:endParaRPr/>
          </a:p>
          <a:p>
            <a:pPr indent="-285750" lvl="1" marL="742950" marR="0" rtl="0" algn="l">
              <a:lnSpc>
                <a:spcPct val="100000"/>
              </a:lnSpc>
              <a:spcBef>
                <a:spcPts val="40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    Century when the evidence was overwhelming</a:t>
            </a:r>
            <a:endParaRPr/>
          </a:p>
        </p:txBody>
      </p:sp>
      <p:pic>
        <p:nvPicPr>
          <p:cNvPr id="1338" name="Google Shape;1338;p204"/>
          <p:cNvPicPr preferRelativeResize="0"/>
          <p:nvPr/>
        </p:nvPicPr>
        <p:blipFill rotWithShape="1">
          <a:blip r:embed="rId3">
            <a:alphaModFix/>
          </a:blip>
          <a:srcRect b="0" l="0" r="0" t="0"/>
          <a:stretch/>
        </p:blipFill>
        <p:spPr>
          <a:xfrm>
            <a:off x="7696200" y="838200"/>
            <a:ext cx="1365250" cy="1822450"/>
          </a:xfrm>
          <a:prstGeom prst="rect">
            <a:avLst/>
          </a:prstGeom>
          <a:noFill/>
          <a:ln>
            <a:noFill/>
          </a:ln>
        </p:spPr>
      </p:pic>
      <p:pic>
        <p:nvPicPr>
          <p:cNvPr id="1339" name="Google Shape;1339;p204"/>
          <p:cNvPicPr preferRelativeResize="0"/>
          <p:nvPr/>
        </p:nvPicPr>
        <p:blipFill rotWithShape="1">
          <a:blip r:embed="rId4">
            <a:alphaModFix/>
          </a:blip>
          <a:srcRect b="0" l="0" r="0" t="0"/>
          <a:stretch/>
        </p:blipFill>
        <p:spPr>
          <a:xfrm>
            <a:off x="7354887" y="5002212"/>
            <a:ext cx="1598612" cy="1706562"/>
          </a:xfrm>
          <a:prstGeom prst="rect">
            <a:avLst/>
          </a:prstGeom>
          <a:noFill/>
          <a:ln cap="flat" cmpd="sng" w="9525">
            <a:solidFill>
              <a:srgbClr val="000000"/>
            </a:solidFill>
            <a:prstDash val="solid"/>
            <a:miter lim="800000"/>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20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Macro-Mycorrhiza</a:t>
            </a:r>
            <a:endParaRPr/>
          </a:p>
        </p:txBody>
      </p:sp>
      <p:pic>
        <p:nvPicPr>
          <p:cNvPr descr="mycorrhiza1" id="1345" name="Google Shape;1345;p205"/>
          <p:cNvPicPr preferRelativeResize="0"/>
          <p:nvPr>
            <p:ph idx="1" type="body"/>
          </p:nvPr>
        </p:nvPicPr>
        <p:blipFill rotWithShape="1">
          <a:blip r:embed="rId3">
            <a:alphaModFix/>
          </a:blip>
          <a:srcRect b="0" l="0" r="0" t="0"/>
          <a:stretch/>
        </p:blipFill>
        <p:spPr>
          <a:xfrm>
            <a:off x="2895600" y="1676400"/>
            <a:ext cx="2946400" cy="4572000"/>
          </a:xfrm>
          <a:prstGeom prst="rect">
            <a:avLst/>
          </a:prstGeom>
          <a:noFill/>
          <a:ln>
            <a:noFill/>
          </a:ln>
        </p:spPr>
      </p:pic>
      <p:sp>
        <p:nvSpPr>
          <p:cNvPr id="1346" name="Google Shape;1346;p205"/>
          <p:cNvSpPr txBox="1"/>
          <p:nvPr/>
        </p:nvSpPr>
        <p:spPr>
          <a:xfrm>
            <a:off x="762000" y="4191000"/>
            <a:ext cx="144780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Mycorrhiza</a:t>
            </a:r>
            <a:endParaRPr/>
          </a:p>
        </p:txBody>
      </p:sp>
      <p:cxnSp>
        <p:nvCxnSpPr>
          <p:cNvPr id="1347" name="Google Shape;1347;p205"/>
          <p:cNvCxnSpPr/>
          <p:nvPr/>
        </p:nvCxnSpPr>
        <p:spPr>
          <a:xfrm>
            <a:off x="2133600" y="4343400"/>
            <a:ext cx="1828800" cy="76200"/>
          </a:xfrm>
          <a:prstGeom prst="straightConnector1">
            <a:avLst/>
          </a:prstGeom>
          <a:noFill/>
          <a:ln cap="flat" cmpd="sng" w="9525">
            <a:solidFill>
              <a:schemeClr val="dk1"/>
            </a:solidFill>
            <a:prstDash val="solid"/>
            <a:miter lim="800000"/>
            <a:headEnd len="med" w="med" type="none"/>
            <a:tailEnd len="med" w="med" type="triangle"/>
          </a:ln>
        </p:spPr>
      </p:cxnSp>
      <p:cxnSp>
        <p:nvCxnSpPr>
          <p:cNvPr id="1348" name="Google Shape;1348;p205"/>
          <p:cNvCxnSpPr/>
          <p:nvPr/>
        </p:nvCxnSpPr>
        <p:spPr>
          <a:xfrm>
            <a:off x="2133600" y="4572000"/>
            <a:ext cx="1371600" cy="1295400"/>
          </a:xfrm>
          <a:prstGeom prst="straightConnector1">
            <a:avLst/>
          </a:prstGeom>
          <a:noFill/>
          <a:ln cap="flat" cmpd="sng" w="9525">
            <a:solidFill>
              <a:schemeClr val="dk1"/>
            </a:solidFill>
            <a:prstDash val="solid"/>
            <a:miter lim="800000"/>
            <a:headEnd len="med" w="med" type="none"/>
            <a:tailEnd len="med" w="med" type="triangle"/>
          </a:ln>
        </p:spPr>
      </p:cxnSp>
      <p:sp>
        <p:nvSpPr>
          <p:cNvPr id="1349" name="Google Shape;1349;p205"/>
          <p:cNvSpPr txBox="1"/>
          <p:nvPr/>
        </p:nvSpPr>
        <p:spPr>
          <a:xfrm>
            <a:off x="6384925" y="2398712"/>
            <a:ext cx="6667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Root</a:t>
            </a:r>
            <a:endParaRPr/>
          </a:p>
        </p:txBody>
      </p:sp>
      <p:cxnSp>
        <p:nvCxnSpPr>
          <p:cNvPr id="1350" name="Google Shape;1350;p205"/>
          <p:cNvCxnSpPr/>
          <p:nvPr/>
        </p:nvCxnSpPr>
        <p:spPr>
          <a:xfrm flipH="1">
            <a:off x="4267200" y="2667000"/>
            <a:ext cx="2133600" cy="381000"/>
          </a:xfrm>
          <a:prstGeom prst="straightConnector1">
            <a:avLst/>
          </a:prstGeom>
          <a:noFill/>
          <a:ln cap="flat" cmpd="sng" w="9525">
            <a:solidFill>
              <a:schemeClr val="dk1"/>
            </a:solidFill>
            <a:prstDash val="solid"/>
            <a:miter lim="800000"/>
            <a:headEnd len="med" w="med" type="none"/>
            <a:tailEnd len="med" w="med" type="triangle"/>
          </a:ln>
        </p:spPr>
      </p:cxnSp>
      <p:sp>
        <p:nvSpPr>
          <p:cNvPr id="1351" name="Google Shape;1351;p205"/>
          <p:cNvSpPr txBox="1"/>
          <p:nvPr/>
        </p:nvSpPr>
        <p:spPr>
          <a:xfrm>
            <a:off x="3455987" y="1143000"/>
            <a:ext cx="1403350"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i="0" lang="en-US" sz="1800" u="sng">
                <a:solidFill>
                  <a:schemeClr val="dk1"/>
                </a:solidFill>
                <a:latin typeface="Arial"/>
                <a:ea typeface="Arial"/>
                <a:cs typeface="Arial"/>
                <a:sym typeface="Arial"/>
              </a:rPr>
              <a:t>Photobiont</a:t>
            </a:r>
            <a:endParaRPr/>
          </a:p>
        </p:txBody>
      </p:sp>
      <p:cxnSp>
        <p:nvCxnSpPr>
          <p:cNvPr id="1352" name="Google Shape;1352;p205"/>
          <p:cNvCxnSpPr/>
          <p:nvPr/>
        </p:nvCxnSpPr>
        <p:spPr>
          <a:xfrm>
            <a:off x="4019550" y="1512887"/>
            <a:ext cx="0" cy="415925"/>
          </a:xfrm>
          <a:prstGeom prst="straightConnector1">
            <a:avLst/>
          </a:prstGeom>
          <a:noFill/>
          <a:ln cap="flat" cmpd="sng" w="9525">
            <a:solidFill>
              <a:schemeClr val="dk1"/>
            </a:solidFill>
            <a:prstDash val="solid"/>
            <a:miter lim="800000"/>
            <a:headEnd len="med" w="med" type="none"/>
            <a:tailEnd len="med" w="med" type="triangle"/>
          </a:ln>
        </p:spPr>
      </p:cxnSp>
      <p:sp>
        <p:nvSpPr>
          <p:cNvPr id="1353" name="Google Shape;1353;p205"/>
          <p:cNvSpPr txBox="1"/>
          <p:nvPr/>
        </p:nvSpPr>
        <p:spPr>
          <a:xfrm>
            <a:off x="6384925" y="4343400"/>
            <a:ext cx="1338262"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i="0" lang="en-US" sz="1800" u="sng">
                <a:solidFill>
                  <a:schemeClr val="dk1"/>
                </a:solidFill>
                <a:latin typeface="Arial"/>
                <a:ea typeface="Arial"/>
                <a:cs typeface="Arial"/>
                <a:sym typeface="Arial"/>
              </a:rPr>
              <a:t>Mycobiont</a:t>
            </a:r>
            <a:endParaRPr/>
          </a:p>
        </p:txBody>
      </p:sp>
      <p:cxnSp>
        <p:nvCxnSpPr>
          <p:cNvPr id="1354" name="Google Shape;1354;p205"/>
          <p:cNvCxnSpPr/>
          <p:nvPr/>
        </p:nvCxnSpPr>
        <p:spPr>
          <a:xfrm rot="10800000">
            <a:off x="4310062" y="4038600"/>
            <a:ext cx="2074862" cy="488950"/>
          </a:xfrm>
          <a:prstGeom prst="straightConnector1">
            <a:avLst/>
          </a:prstGeom>
          <a:noFill/>
          <a:ln cap="flat" cmpd="sng" w="9525">
            <a:solidFill>
              <a:schemeClr val="dk1"/>
            </a:solidFill>
            <a:prstDash val="solid"/>
            <a:miter lim="800000"/>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20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Micro-Mycorrhiza</a:t>
            </a:r>
            <a:endParaRPr/>
          </a:p>
        </p:txBody>
      </p:sp>
      <p:pic>
        <p:nvPicPr>
          <p:cNvPr descr="mycorrhiza2" id="1360" name="Google Shape;1360;p206"/>
          <p:cNvPicPr preferRelativeResize="0"/>
          <p:nvPr>
            <p:ph idx="1" type="body"/>
          </p:nvPr>
        </p:nvPicPr>
        <p:blipFill rotWithShape="1">
          <a:blip r:embed="rId3">
            <a:alphaModFix/>
          </a:blip>
          <a:srcRect b="0" l="0" r="0" t="0"/>
          <a:stretch/>
        </p:blipFill>
        <p:spPr>
          <a:xfrm>
            <a:off x="2209800" y="1600200"/>
            <a:ext cx="4953000" cy="4327525"/>
          </a:xfrm>
          <a:prstGeom prst="rect">
            <a:avLst/>
          </a:prstGeom>
          <a:noFill/>
          <a:ln>
            <a:noFill/>
          </a:ln>
        </p:spPr>
      </p:pic>
      <p:sp>
        <p:nvSpPr>
          <p:cNvPr id="1361" name="Google Shape;1361;p206"/>
          <p:cNvSpPr txBox="1"/>
          <p:nvPr/>
        </p:nvSpPr>
        <p:spPr>
          <a:xfrm>
            <a:off x="7620000" y="3352800"/>
            <a:ext cx="1352550" cy="641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Mycorrhizal</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Hypha</a:t>
            </a:r>
            <a:endParaRPr/>
          </a:p>
        </p:txBody>
      </p:sp>
      <p:cxnSp>
        <p:nvCxnSpPr>
          <p:cNvPr id="1362" name="Google Shape;1362;p206"/>
          <p:cNvCxnSpPr/>
          <p:nvPr/>
        </p:nvCxnSpPr>
        <p:spPr>
          <a:xfrm rot="10800000">
            <a:off x="5943600" y="2590800"/>
            <a:ext cx="1676400" cy="914400"/>
          </a:xfrm>
          <a:prstGeom prst="straightConnector1">
            <a:avLst/>
          </a:prstGeom>
          <a:noFill/>
          <a:ln cap="flat" cmpd="sng" w="9525">
            <a:solidFill>
              <a:schemeClr val="dk1"/>
            </a:solidFill>
            <a:prstDash val="solid"/>
            <a:miter lim="800000"/>
            <a:headEnd len="med" w="med" type="none"/>
            <a:tailEnd len="med" w="med" type="triangle"/>
          </a:ln>
        </p:spPr>
      </p:cxnSp>
      <p:sp>
        <p:nvSpPr>
          <p:cNvPr id="1363" name="Google Shape;1363;p206"/>
          <p:cNvSpPr txBox="1"/>
          <p:nvPr/>
        </p:nvSpPr>
        <p:spPr>
          <a:xfrm>
            <a:off x="517525" y="2932112"/>
            <a:ext cx="6667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Root</a:t>
            </a:r>
            <a:endParaRPr/>
          </a:p>
        </p:txBody>
      </p:sp>
      <p:cxnSp>
        <p:nvCxnSpPr>
          <p:cNvPr id="1364" name="Google Shape;1364;p206"/>
          <p:cNvCxnSpPr/>
          <p:nvPr/>
        </p:nvCxnSpPr>
        <p:spPr>
          <a:xfrm flipH="1" rot="10800000">
            <a:off x="1219200" y="1905000"/>
            <a:ext cx="2667000" cy="1143000"/>
          </a:xfrm>
          <a:prstGeom prst="straightConnector1">
            <a:avLst/>
          </a:prstGeom>
          <a:noFill/>
          <a:ln cap="flat" cmpd="sng" w="9525">
            <a:solidFill>
              <a:schemeClr val="dk1"/>
            </a:solidFill>
            <a:prstDash val="solid"/>
            <a:miter lim="800000"/>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20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Evolution and History</a:t>
            </a:r>
            <a:endParaRPr/>
          </a:p>
        </p:txBody>
      </p:sp>
      <p:sp>
        <p:nvSpPr>
          <p:cNvPr id="1370" name="Google Shape;1370;p207"/>
          <p:cNvSpPr txBox="1"/>
          <p:nvPr>
            <p:ph idx="1" type="body"/>
          </p:nvPr>
        </p:nvSpPr>
        <p:spPr>
          <a:xfrm>
            <a:off x="457200" y="1600200"/>
            <a:ext cx="8229600" cy="4983162"/>
          </a:xfrm>
          <a:prstGeom prst="rect">
            <a:avLst/>
          </a:prstGeom>
          <a:solidFill>
            <a:srgbClr val="DAEDE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Devonian land plants evolved from sea plants</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Photosynthesis from chlorophyll </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No root structure - not needed in aqueous environment</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In search of water and minerals</a:t>
            </a:r>
            <a:endParaRPr/>
          </a:p>
          <a:p>
            <a:pPr indent="-342900" lvl="0" marL="34290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Fungi preceded plants on land </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Fungi evolved filaments called hyphae to penetrate soil</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Shortage of sources of carbon for energy</a:t>
            </a:r>
            <a:endParaRPr/>
          </a:p>
          <a:p>
            <a:pPr indent="-342900" lvl="0" marL="34290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Fungi and Plants evolved together due to the mutualistic</a:t>
            </a:r>
            <a:r>
              <a:rPr b="0" i="0" lang="en-US" sz="2000" u="none">
                <a:solidFill>
                  <a:schemeClr val="dk1"/>
                </a:solidFill>
                <a:latin typeface="Arial"/>
                <a:ea typeface="Arial"/>
                <a:cs typeface="Arial"/>
                <a:sym typeface="Arial"/>
              </a:rPr>
              <a:t> </a:t>
            </a:r>
            <a:r>
              <a:rPr b="0" i="0" lang="en-US" sz="2800" u="none">
                <a:solidFill>
                  <a:schemeClr val="dk1"/>
                </a:solidFill>
                <a:latin typeface="Arial"/>
                <a:ea typeface="Arial"/>
                <a:cs typeface="Arial"/>
                <a:sym typeface="Arial"/>
              </a:rPr>
              <a:t>symbiosis</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Plants get water and minerals, fungi get energy</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Devonian fossil plants have fungi in their roots</a:t>
            </a:r>
            <a:endParaRPr/>
          </a:p>
          <a:p>
            <a:pPr indent="-342900" lvl="0" marL="34290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Lichens may have been the first (600mya)</a:t>
            </a:r>
            <a:endParaRPr/>
          </a:p>
          <a:p>
            <a:pPr indent="-165100" lvl="0" marL="342900" rtl="0" algn="l">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20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Lichens</a:t>
            </a:r>
            <a:endParaRPr/>
          </a:p>
        </p:txBody>
      </p:sp>
      <p:pic>
        <p:nvPicPr>
          <p:cNvPr id="1377" name="Google Shape;1377;p208"/>
          <p:cNvPicPr preferRelativeResize="0"/>
          <p:nvPr>
            <p:ph idx="1" type="body"/>
          </p:nvPr>
        </p:nvPicPr>
        <p:blipFill rotWithShape="1">
          <a:blip r:embed="rId3">
            <a:alphaModFix/>
          </a:blip>
          <a:srcRect b="0" l="0" r="0" t="0"/>
          <a:stretch/>
        </p:blipFill>
        <p:spPr>
          <a:xfrm>
            <a:off x="990600" y="1311275"/>
            <a:ext cx="3189287" cy="2392362"/>
          </a:xfrm>
          <a:prstGeom prst="rect">
            <a:avLst/>
          </a:prstGeom>
          <a:noFill/>
          <a:ln>
            <a:noFill/>
          </a:ln>
        </p:spPr>
      </p:pic>
      <p:pic>
        <p:nvPicPr>
          <p:cNvPr id="1378" name="Google Shape;1378;p208"/>
          <p:cNvPicPr preferRelativeResize="0"/>
          <p:nvPr/>
        </p:nvPicPr>
        <p:blipFill rotWithShape="1">
          <a:blip r:embed="rId4">
            <a:alphaModFix/>
          </a:blip>
          <a:srcRect b="0" l="0" r="0" t="0"/>
          <a:stretch/>
        </p:blipFill>
        <p:spPr>
          <a:xfrm>
            <a:off x="5105400" y="1323975"/>
            <a:ext cx="3241675" cy="2425700"/>
          </a:xfrm>
          <a:prstGeom prst="rect">
            <a:avLst/>
          </a:prstGeom>
          <a:noFill/>
          <a:ln>
            <a:noFill/>
          </a:ln>
        </p:spPr>
      </p:pic>
      <p:sp>
        <p:nvSpPr>
          <p:cNvPr id="1379" name="Google Shape;1379;p208"/>
          <p:cNvSpPr txBox="1"/>
          <p:nvPr/>
        </p:nvSpPr>
        <p:spPr>
          <a:xfrm>
            <a:off x="1076325" y="3200400"/>
            <a:ext cx="2471737" cy="36988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a:solidFill>
                  <a:srgbClr val="000000"/>
                </a:solidFill>
                <a:latin typeface="Calibri"/>
                <a:ea typeface="Calibri"/>
                <a:cs typeface="Calibri"/>
                <a:sym typeface="Calibri"/>
              </a:rPr>
              <a:t>Rock Greenshield Lichen</a:t>
            </a:r>
            <a:endParaRPr/>
          </a:p>
        </p:txBody>
      </p:sp>
      <p:sp>
        <p:nvSpPr>
          <p:cNvPr id="1380" name="Google Shape;1380;p208"/>
          <p:cNvSpPr txBox="1"/>
          <p:nvPr/>
        </p:nvSpPr>
        <p:spPr>
          <a:xfrm>
            <a:off x="5181600" y="3302000"/>
            <a:ext cx="2147887" cy="3683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a:solidFill>
                  <a:srgbClr val="000000"/>
                </a:solidFill>
                <a:latin typeface="Calibri"/>
                <a:ea typeface="Calibri"/>
                <a:cs typeface="Calibri"/>
                <a:sym typeface="Calibri"/>
              </a:rPr>
              <a:t>British Soldier Lichen</a:t>
            </a:r>
            <a:endParaRPr/>
          </a:p>
        </p:txBody>
      </p:sp>
      <p:pic>
        <p:nvPicPr>
          <p:cNvPr descr="A picture containing fungus&#10;&#10;Description automatically generated" id="1381" name="Google Shape;1381;p208"/>
          <p:cNvPicPr preferRelativeResize="0"/>
          <p:nvPr/>
        </p:nvPicPr>
        <p:blipFill rotWithShape="1">
          <a:blip r:embed="rId5">
            <a:alphaModFix/>
          </a:blip>
          <a:srcRect b="0" l="0" r="0" t="0"/>
          <a:stretch/>
        </p:blipFill>
        <p:spPr>
          <a:xfrm>
            <a:off x="981075" y="4038600"/>
            <a:ext cx="3198812" cy="2392362"/>
          </a:xfrm>
          <a:prstGeom prst="rect">
            <a:avLst/>
          </a:prstGeom>
          <a:noFill/>
          <a:ln>
            <a:noFill/>
          </a:ln>
        </p:spPr>
      </p:pic>
      <p:pic>
        <p:nvPicPr>
          <p:cNvPr descr="A close up of a snow covered field&#10;&#10;Description automatically generated" id="1382" name="Google Shape;1382;p208"/>
          <p:cNvPicPr preferRelativeResize="0"/>
          <p:nvPr/>
        </p:nvPicPr>
        <p:blipFill rotWithShape="1">
          <a:blip r:embed="rId6">
            <a:alphaModFix/>
          </a:blip>
          <a:srcRect b="0" l="0" r="0" t="0"/>
          <a:stretch/>
        </p:blipFill>
        <p:spPr>
          <a:xfrm>
            <a:off x="5060950" y="4005262"/>
            <a:ext cx="3243262" cy="2425700"/>
          </a:xfrm>
          <a:prstGeom prst="rect">
            <a:avLst/>
          </a:prstGeom>
          <a:noFill/>
          <a:ln>
            <a:noFill/>
          </a:ln>
        </p:spPr>
      </p:pic>
      <p:sp>
        <p:nvSpPr>
          <p:cNvPr id="1383" name="Google Shape;1383;p208"/>
          <p:cNvSpPr txBox="1"/>
          <p:nvPr/>
        </p:nvSpPr>
        <p:spPr>
          <a:xfrm>
            <a:off x="1293812" y="5954712"/>
            <a:ext cx="1149350" cy="369887"/>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Rock Tripe</a:t>
            </a:r>
            <a:endParaRPr/>
          </a:p>
        </p:txBody>
      </p:sp>
      <p:sp>
        <p:nvSpPr>
          <p:cNvPr id="1384" name="Google Shape;1384;p208"/>
          <p:cNvSpPr txBox="1"/>
          <p:nvPr/>
        </p:nvSpPr>
        <p:spPr>
          <a:xfrm>
            <a:off x="5191125" y="5967412"/>
            <a:ext cx="1771650" cy="369887"/>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Reindeer “Moss”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20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Importance of Mycorrhizas</a:t>
            </a:r>
            <a:endParaRPr/>
          </a:p>
        </p:txBody>
      </p:sp>
      <p:sp>
        <p:nvSpPr>
          <p:cNvPr id="1390" name="Google Shape;1390;p209"/>
          <p:cNvSpPr txBox="1"/>
          <p:nvPr>
            <p:ph idx="1" type="body"/>
          </p:nvPr>
        </p:nvSpPr>
        <p:spPr>
          <a:xfrm>
            <a:off x="457200" y="1600200"/>
            <a:ext cx="8229600" cy="4525962"/>
          </a:xfrm>
          <a:prstGeom prst="rect">
            <a:avLst/>
          </a:prstGeom>
          <a:solidFill>
            <a:srgbClr val="F2F2F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2000"/>
              <a:buFont typeface="Arial"/>
              <a:buChar char="•"/>
            </a:pPr>
            <a:r>
              <a:rPr b="0" i="0" lang="en-US" sz="2000" u="sng">
                <a:solidFill>
                  <a:schemeClr val="dk1"/>
                </a:solidFill>
                <a:latin typeface="Arial"/>
                <a:ea typeface="Arial"/>
                <a:cs typeface="Arial"/>
                <a:sym typeface="Arial"/>
              </a:rPr>
              <a:t>90 percent</a:t>
            </a:r>
            <a:r>
              <a:rPr b="0" i="0" lang="en-US" sz="2000" u="none">
                <a:solidFill>
                  <a:schemeClr val="dk1"/>
                </a:solidFill>
                <a:latin typeface="Arial"/>
                <a:ea typeface="Arial"/>
                <a:cs typeface="Arial"/>
                <a:sym typeface="Arial"/>
              </a:rPr>
              <a:t> of all healthy plants have mycorrhiza</a:t>
            </a:r>
            <a:endParaRPr/>
          </a:p>
          <a:p>
            <a:pPr indent="-342900" lvl="0" marL="342900" rtl="0" algn="l">
              <a:lnSpc>
                <a:spcPct val="80000"/>
              </a:lnSpc>
              <a:spcBef>
                <a:spcPts val="40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285750" lvl="1" marL="74295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“The establishment and growth of most plants requires, or is enhanced by, the presence of specialized fungi” Carlile et al in </a:t>
            </a:r>
            <a:r>
              <a:rPr b="0" i="0" lang="en-US" sz="1800" u="sng">
                <a:solidFill>
                  <a:schemeClr val="dk1"/>
                </a:solidFill>
                <a:latin typeface="Arial"/>
                <a:ea typeface="Arial"/>
                <a:cs typeface="Arial"/>
                <a:sym typeface="Arial"/>
              </a:rPr>
              <a:t>The Fungi.</a:t>
            </a:r>
            <a:endParaRPr/>
          </a:p>
          <a:p>
            <a:pPr indent="-285750" lvl="1" marL="74295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“Some plants cannot become established or grow normally without an appropriate fungal partner” Bryce Kendrick in </a:t>
            </a:r>
            <a:r>
              <a:rPr b="0" i="0" lang="en-US" sz="1800" u="sng">
                <a:solidFill>
                  <a:schemeClr val="dk1"/>
                </a:solidFill>
                <a:latin typeface="Arial"/>
                <a:ea typeface="Arial"/>
                <a:cs typeface="Arial"/>
                <a:sym typeface="Arial"/>
              </a:rPr>
              <a:t>The Fifth Kingdom.</a:t>
            </a:r>
            <a:endParaRPr b="0" i="0" sz="1800" u="none">
              <a:solidFill>
                <a:schemeClr val="dk1"/>
              </a:solidFill>
              <a:latin typeface="Arial"/>
              <a:ea typeface="Arial"/>
              <a:cs typeface="Arial"/>
              <a:sym typeface="Arial"/>
            </a:endParaRPr>
          </a:p>
          <a:p>
            <a:pPr indent="-285750" lvl="1" marL="742950" rtl="0" algn="l">
              <a:lnSpc>
                <a:spcPct val="80000"/>
              </a:lnSpc>
              <a:spcBef>
                <a:spcPts val="360"/>
              </a:spcBef>
              <a:spcAft>
                <a:spcPts val="0"/>
              </a:spcAft>
              <a:buClr>
                <a:schemeClr val="dk1"/>
              </a:buClr>
              <a:buSzPts val="1800"/>
              <a:buFont typeface="Arial"/>
              <a:buNone/>
            </a:pPr>
            <a:r>
              <a:t/>
            </a:r>
            <a:endParaRPr b="0" i="0" sz="1800" u="sng">
              <a:solidFill>
                <a:schemeClr val="dk1"/>
              </a:solidFill>
              <a:latin typeface="Arial"/>
              <a:ea typeface="Arial"/>
              <a:cs typeface="Arial"/>
              <a:sym typeface="Arial"/>
            </a:endParaRPr>
          </a:p>
          <a:p>
            <a:pPr indent="-342900" lvl="0" marL="342900" rtl="0" algn="l">
              <a:lnSpc>
                <a:spcPct val="8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The </a:t>
            </a:r>
            <a:r>
              <a:rPr b="0" i="0" lang="en-US" sz="2000" u="sng">
                <a:solidFill>
                  <a:schemeClr val="dk1"/>
                </a:solidFill>
                <a:latin typeface="Arial"/>
                <a:ea typeface="Arial"/>
                <a:cs typeface="Arial"/>
                <a:sym typeface="Arial"/>
              </a:rPr>
              <a:t>plants that don’t need fungi</a:t>
            </a:r>
            <a:r>
              <a:rPr b="0" i="0" lang="en-US" sz="2000" u="none">
                <a:solidFill>
                  <a:schemeClr val="dk1"/>
                </a:solidFill>
                <a:latin typeface="Arial"/>
                <a:ea typeface="Arial"/>
                <a:cs typeface="Arial"/>
                <a:sym typeface="Arial"/>
              </a:rPr>
              <a:t> for growth have well developed and rapid growth root systems</a:t>
            </a:r>
            <a:endParaRPr/>
          </a:p>
          <a:p>
            <a:pPr indent="-285750" lvl="1" marL="74295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Opportunistic and able to occupy disturbed areas</a:t>
            </a:r>
            <a:endParaRPr/>
          </a:p>
          <a:p>
            <a:pPr indent="-285750" lvl="1" marL="74295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Weeds and some grasses and sedges</a:t>
            </a:r>
            <a:endParaRPr/>
          </a:p>
          <a:p>
            <a:pPr indent="-171450" lvl="1" marL="742950" rtl="0" algn="l">
              <a:lnSpc>
                <a:spcPct val="8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342900" lvl="0" marL="342900" rtl="0" algn="l">
              <a:lnSpc>
                <a:spcPct val="8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The </a:t>
            </a:r>
            <a:r>
              <a:rPr b="0" i="0" lang="en-US" sz="2000" u="sng">
                <a:solidFill>
                  <a:schemeClr val="dk1"/>
                </a:solidFill>
                <a:latin typeface="Arial"/>
                <a:ea typeface="Arial"/>
                <a:cs typeface="Arial"/>
                <a:sym typeface="Arial"/>
              </a:rPr>
              <a:t>plants that are obligate to (must have) fungi </a:t>
            </a:r>
            <a:r>
              <a:rPr b="0" i="0" lang="en-US" sz="2000" u="none">
                <a:solidFill>
                  <a:schemeClr val="dk1"/>
                </a:solidFill>
                <a:latin typeface="Arial"/>
                <a:ea typeface="Arial"/>
                <a:cs typeface="Arial"/>
                <a:sym typeface="Arial"/>
              </a:rPr>
              <a:t>are all pine family trees and most other trees</a:t>
            </a:r>
            <a:endParaRPr/>
          </a:p>
          <a:p>
            <a:pPr indent="-285750" lvl="1" marL="74295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From an evolutionary standpoint this makes sense</a:t>
            </a:r>
            <a:endParaRPr/>
          </a:p>
          <a:p>
            <a:pPr indent="-285750" lvl="1" marL="74295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Trees put the most demand on their root systems.</a:t>
            </a:r>
            <a:endParaRPr/>
          </a:p>
          <a:p>
            <a:pPr indent="-228600" lvl="0" marL="342900" rtl="0" algn="l">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p21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Importance of Mycorrhizas</a:t>
            </a:r>
            <a:endParaRPr/>
          </a:p>
        </p:txBody>
      </p:sp>
      <p:pic>
        <p:nvPicPr>
          <p:cNvPr descr="MycorrhizalGraphs_TheFungi_Fig_7-15" id="1396" name="Google Shape;1396;p210"/>
          <p:cNvPicPr preferRelativeResize="0"/>
          <p:nvPr>
            <p:ph idx="1" type="body"/>
          </p:nvPr>
        </p:nvPicPr>
        <p:blipFill rotWithShape="1">
          <a:blip r:embed="rId3">
            <a:alphaModFix/>
          </a:blip>
          <a:srcRect b="0" l="0" r="0" t="0"/>
          <a:stretch/>
        </p:blipFill>
        <p:spPr>
          <a:xfrm rot="-60000">
            <a:off x="1752600" y="2133600"/>
            <a:ext cx="5392737" cy="4581525"/>
          </a:xfrm>
          <a:prstGeom prst="rect">
            <a:avLst/>
          </a:prstGeom>
          <a:noFill/>
          <a:ln>
            <a:noFill/>
          </a:ln>
        </p:spPr>
      </p:pic>
      <p:sp>
        <p:nvSpPr>
          <p:cNvPr id="1397" name="Google Shape;1397;p210"/>
          <p:cNvSpPr txBox="1"/>
          <p:nvPr/>
        </p:nvSpPr>
        <p:spPr>
          <a:xfrm>
            <a:off x="1528762" y="1290637"/>
            <a:ext cx="6172200" cy="584200"/>
          </a:xfrm>
          <a:prstGeom prst="rect">
            <a:avLst/>
          </a:prstGeom>
          <a:solidFill>
            <a:srgbClr val="DAEDE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Trays of sterilized soil with 1,2,4,8 or 14 different mycorrhizal species sown with 100 seeds  from a mixture of 15 different plants</a:t>
            </a:r>
            <a:endParaRPr/>
          </a:p>
        </p:txBody>
      </p:sp>
      <p:sp>
        <p:nvSpPr>
          <p:cNvPr id="1398" name="Google Shape;1398;p210"/>
          <p:cNvSpPr txBox="1"/>
          <p:nvPr/>
        </p:nvSpPr>
        <p:spPr>
          <a:xfrm>
            <a:off x="7285037" y="6267450"/>
            <a:ext cx="822325" cy="430212"/>
          </a:xfrm>
          <a:prstGeom prst="rect">
            <a:avLst/>
          </a:prstGeom>
          <a:no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a:solidFill>
                  <a:srgbClr val="000000"/>
                </a:solidFill>
                <a:latin typeface="Arial"/>
                <a:ea typeface="Arial"/>
                <a:cs typeface="Arial"/>
                <a:sym typeface="Arial"/>
              </a:rPr>
              <a:t>The Fungi</a:t>
            </a:r>
            <a:endParaRPr/>
          </a:p>
          <a:p>
            <a:pPr indent="0" lvl="0" marL="0" marR="0" rtl="0" algn="l">
              <a:lnSpc>
                <a:spcPct val="100000"/>
              </a:lnSpc>
              <a:spcBef>
                <a:spcPts val="0"/>
              </a:spcBef>
              <a:spcAft>
                <a:spcPts val="0"/>
              </a:spcAft>
              <a:buClr>
                <a:srgbClr val="000000"/>
              </a:buClr>
              <a:buSzPts val="1100"/>
              <a:buFont typeface="Arial"/>
              <a:buNone/>
            </a:pPr>
            <a:r>
              <a:rPr b="0" i="0" lang="en-US" sz="1100" u="none">
                <a:solidFill>
                  <a:srgbClr val="000000"/>
                </a:solidFill>
                <a:latin typeface="Arial"/>
                <a:ea typeface="Arial"/>
                <a:cs typeface="Arial"/>
                <a:sym typeface="Arial"/>
              </a:rPr>
              <a:t>p. 398</a:t>
            </a:r>
            <a:endParaRPr/>
          </a:p>
        </p:txBody>
      </p:sp>
      <p:sp>
        <p:nvSpPr>
          <p:cNvPr id="1399" name="Google Shape;1399;p210"/>
          <p:cNvSpPr txBox="1"/>
          <p:nvPr/>
        </p:nvSpPr>
        <p:spPr>
          <a:xfrm>
            <a:off x="7366000" y="3810000"/>
            <a:ext cx="1671637" cy="20320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a:solidFill>
                  <a:srgbClr val="000000"/>
                </a:solidFill>
                <a:latin typeface="Arial"/>
                <a:ea typeface="Arial"/>
                <a:cs typeface="Arial"/>
                <a:sym typeface="Arial"/>
              </a:rPr>
              <a:t>Phosphorous</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       Soil</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      Plant</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  ATP 🡪 ADP</a:t>
            </a:r>
            <a:endParaRPr/>
          </a:p>
        </p:txBody>
      </p:sp>
      <p:cxnSp>
        <p:nvCxnSpPr>
          <p:cNvPr id="1400" name="Google Shape;1400;p210"/>
          <p:cNvCxnSpPr/>
          <p:nvPr/>
        </p:nvCxnSpPr>
        <p:spPr>
          <a:xfrm rot="10800000">
            <a:off x="6999287" y="4551362"/>
            <a:ext cx="838200" cy="0"/>
          </a:xfrm>
          <a:prstGeom prst="straightConnector1">
            <a:avLst/>
          </a:prstGeom>
          <a:noFill/>
          <a:ln cap="flat" cmpd="sng" w="57150">
            <a:solidFill>
              <a:schemeClr val="dk1"/>
            </a:solidFill>
            <a:prstDash val="solid"/>
            <a:miter lim="800000"/>
            <a:headEnd len="med" w="med" type="none"/>
            <a:tailEnd len="med" w="med" type="triangle"/>
          </a:ln>
        </p:spPr>
      </p:cxnSp>
      <p:cxnSp>
        <p:nvCxnSpPr>
          <p:cNvPr id="1401" name="Google Shape;1401;p210"/>
          <p:cNvCxnSpPr/>
          <p:nvPr/>
        </p:nvCxnSpPr>
        <p:spPr>
          <a:xfrm flipH="1">
            <a:off x="6934200" y="5105400"/>
            <a:ext cx="762000" cy="182562"/>
          </a:xfrm>
          <a:prstGeom prst="straightConnector1">
            <a:avLst/>
          </a:prstGeom>
          <a:noFill/>
          <a:ln cap="flat" cmpd="sng" w="53975">
            <a:solidFill>
              <a:schemeClr val="dk1"/>
            </a:solidFill>
            <a:prstDash val="solid"/>
            <a:miter lim="800000"/>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211"/>
          <p:cNvSpPr txBox="1"/>
          <p:nvPr>
            <p:ph type="title"/>
          </p:nvPr>
        </p:nvSpPr>
        <p:spPr>
          <a:xfrm>
            <a:off x="304800" y="3810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3600"/>
              <a:buFont typeface="Arial"/>
              <a:buNone/>
            </a:pPr>
            <a:r>
              <a:rPr b="0" i="0" lang="en-US" sz="3600" u="none">
                <a:solidFill>
                  <a:schemeClr val="dk2"/>
                </a:solidFill>
                <a:latin typeface="Arial"/>
                <a:ea typeface="Arial"/>
                <a:cs typeface="Arial"/>
                <a:sym typeface="Arial"/>
              </a:rPr>
              <a:t>Importance of Mycorrhizas</a:t>
            </a:r>
            <a:br>
              <a:rPr b="0" i="0" lang="en-US" sz="3600" u="none">
                <a:solidFill>
                  <a:schemeClr val="dk2"/>
                </a:solidFill>
                <a:latin typeface="Arial"/>
                <a:ea typeface="Arial"/>
                <a:cs typeface="Arial"/>
                <a:sym typeface="Arial"/>
              </a:rPr>
            </a:br>
            <a:r>
              <a:rPr b="0" i="0" lang="en-US" sz="3600" u="none">
                <a:solidFill>
                  <a:schemeClr val="dk2"/>
                </a:solidFill>
                <a:latin typeface="Arial"/>
                <a:ea typeface="Arial"/>
                <a:cs typeface="Arial"/>
                <a:sym typeface="Arial"/>
              </a:rPr>
              <a:t> </a:t>
            </a:r>
            <a:r>
              <a:rPr b="0" i="0" lang="en-US" sz="2400" u="none">
                <a:solidFill>
                  <a:schemeClr val="dk2"/>
                </a:solidFill>
                <a:latin typeface="Arial"/>
                <a:ea typeface="Arial"/>
                <a:cs typeface="Arial"/>
                <a:sym typeface="Arial"/>
              </a:rPr>
              <a:t>Plant Types associated with mycorrhizal fungi</a:t>
            </a:r>
            <a:endParaRPr/>
          </a:p>
        </p:txBody>
      </p:sp>
      <p:graphicFrame>
        <p:nvGraphicFramePr>
          <p:cNvPr id="1407" name="Google Shape;1407;p211"/>
          <p:cNvGraphicFramePr/>
          <p:nvPr/>
        </p:nvGraphicFramePr>
        <p:xfrm>
          <a:off x="838200" y="1524000"/>
          <a:ext cx="3000000" cy="3000000"/>
        </p:xfrm>
        <a:graphic>
          <a:graphicData uri="http://schemas.openxmlformats.org/drawingml/2006/table">
            <a:tbl>
              <a:tblPr>
                <a:noFill/>
                <a:tableStyleId>{1B051545-3E37-4B2C-A1BA-1944981978D5}</a:tableStyleId>
              </a:tblPr>
              <a:tblGrid>
                <a:gridCol w="3840150"/>
                <a:gridCol w="3779825"/>
              </a:tblGrid>
              <a:tr h="436550">
                <a:tc gridSpan="2">
                  <a:txBody>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txBody>
                  <a:tcPr marT="45725" marB="45725" marR="91450" marL="914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tcPr>
                </a:tc>
                <a:tc hMerge="1"/>
              </a:tr>
              <a:tr h="365125">
                <a:tc>
                  <a:txBody>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 </a:t>
                      </a:r>
                      <a:endParaRPr/>
                    </a:p>
                  </a:txBody>
                  <a:tcPr marT="45725" marB="45725" marR="91450" marL="91450" anchor="b">
                    <a:lnR cap="flat" cmpd="sng" w="12700">
                      <a:solidFill>
                        <a:srgbClr val="000000"/>
                      </a:solidFill>
                      <a:prstDash val="solid"/>
                      <a:round/>
                      <a:headEnd len="sm" w="sm" type="none"/>
                      <a:tailEnd len="sm" w="sm" type="none"/>
                    </a:lnR>
                  </a:tcPr>
                </a:tc>
              </a:tr>
              <a:tr h="396875">
                <a:tc>
                  <a:txBody>
                    <a:bodyPr/>
                    <a:lstStyle/>
                    <a:p>
                      <a:pPr indent="-342900" lvl="0" marL="342900" marR="0" rtl="0" algn="l">
                        <a:lnSpc>
                          <a:spcPct val="100000"/>
                        </a:lnSpc>
                        <a:spcBef>
                          <a:spcPts val="0"/>
                        </a:spcBef>
                        <a:spcAft>
                          <a:spcPts val="0"/>
                        </a:spcAft>
                        <a:buClr>
                          <a:schemeClr val="dk1"/>
                        </a:buClr>
                        <a:buSzPts val="2000"/>
                        <a:buFont typeface="Arial"/>
                        <a:buNone/>
                      </a:pPr>
                      <a:r>
                        <a:rPr b="1" i="0" lang="en-US" sz="2000" u="sng">
                          <a:solidFill>
                            <a:schemeClr val="dk1"/>
                          </a:solidFill>
                          <a:latin typeface="Arial"/>
                          <a:ea typeface="Arial"/>
                          <a:cs typeface="Arial"/>
                          <a:sym typeface="Arial"/>
                        </a:rPr>
                        <a:t>Ectomycorrhizal Fungi</a:t>
                      </a:r>
                      <a:r>
                        <a:rPr b="1" i="0" lang="en-US" sz="2000" u="none">
                          <a:solidFill>
                            <a:schemeClr val="dk1"/>
                          </a:solidFill>
                          <a:latin typeface="Arial"/>
                          <a:ea typeface="Arial"/>
                          <a:cs typeface="Arial"/>
                          <a:sym typeface="Arial"/>
                        </a:rPr>
                        <a:t> </a:t>
                      </a:r>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 </a:t>
                      </a:r>
                      <a:r>
                        <a:rPr b="1" i="0" lang="en-US" sz="2000" u="sng">
                          <a:solidFill>
                            <a:schemeClr val="dk1"/>
                          </a:solidFill>
                          <a:latin typeface="Arial"/>
                          <a:ea typeface="Arial"/>
                          <a:cs typeface="Arial"/>
                          <a:sym typeface="Arial"/>
                        </a:rPr>
                        <a:t>Endomycorrhizal Fungi</a:t>
                      </a:r>
                      <a:endParaRPr/>
                    </a:p>
                  </a:txBody>
                  <a:tcPr marT="45725" marB="45725" marR="91450" marL="91450" anchor="b">
                    <a:lnR cap="flat" cmpd="sng" w="12700">
                      <a:solidFill>
                        <a:srgbClr val="000000"/>
                      </a:solidFill>
                      <a:prstDash val="solid"/>
                      <a:round/>
                      <a:headEnd len="sm" w="sm" type="none"/>
                      <a:tailEnd len="sm" w="sm" type="none"/>
                    </a:lnR>
                  </a:tcPr>
                </a:tc>
              </a:tr>
              <a:tr h="304800">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 </a:t>
                      </a:r>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 </a:t>
                      </a:r>
                      <a:endParaRPr/>
                    </a:p>
                  </a:txBody>
                  <a:tcPr marT="45725" marB="45725" marR="91450" marL="91450" anchor="b">
                    <a:lnR cap="flat" cmpd="sng" w="12700">
                      <a:solidFill>
                        <a:srgbClr val="000000"/>
                      </a:solidFill>
                      <a:prstDash val="solid"/>
                      <a:round/>
                      <a:headEnd len="sm" w="sm" type="none"/>
                      <a:tailEnd len="sm" w="sm" type="none"/>
                    </a:lnR>
                  </a:tcPr>
                </a:tc>
              </a:tr>
              <a:tr h="304800">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2,000 Species, mostly trees</a:t>
                      </a:r>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300,000 Species, </a:t>
                      </a:r>
                      <a:r>
                        <a:rPr b="0" i="0" lang="en-US" sz="1400" u="sng">
                          <a:solidFill>
                            <a:schemeClr val="dk1"/>
                          </a:solidFill>
                          <a:latin typeface="Arial"/>
                          <a:ea typeface="Arial"/>
                          <a:cs typeface="Arial"/>
                          <a:sym typeface="Arial"/>
                        </a:rPr>
                        <a:t>Excluding!!!</a:t>
                      </a:r>
                      <a:endParaRPr/>
                    </a:p>
                  </a:txBody>
                  <a:tcPr marT="45725" marB="45725" marR="91450" marL="91450" anchor="b">
                    <a:lnR cap="flat" cmpd="sng" w="12700">
                      <a:solidFill>
                        <a:srgbClr val="000000"/>
                      </a:solidFill>
                      <a:prstDash val="solid"/>
                      <a:round/>
                      <a:headEnd len="sm" w="sm" type="none"/>
                      <a:tailEnd len="sm" w="sm" type="none"/>
                    </a:lnR>
                  </a:tcPr>
                </a:tc>
              </a:tr>
              <a:tr h="304800">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 </a:t>
                      </a:r>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 </a:t>
                      </a:r>
                      <a:endParaRPr/>
                    </a:p>
                  </a:txBody>
                  <a:tcPr marT="45725" marB="45725" marR="91450" marL="91450" anchor="b">
                    <a:lnR cap="flat" cmpd="sng" w="12700">
                      <a:solidFill>
                        <a:srgbClr val="000000"/>
                      </a:solidFill>
                      <a:prstDash val="solid"/>
                      <a:round/>
                      <a:headEnd len="sm" w="sm" type="none"/>
                      <a:tailEnd len="sm" w="sm" type="none"/>
                    </a:lnR>
                  </a:tcPr>
                </a:tc>
              </a:tr>
              <a:tr h="304800">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All </a:t>
                      </a:r>
                      <a:r>
                        <a:rPr b="1" i="0" lang="en-US" sz="1400" u="none">
                          <a:solidFill>
                            <a:schemeClr val="dk1"/>
                          </a:solidFill>
                          <a:latin typeface="Arial"/>
                          <a:ea typeface="Arial"/>
                          <a:cs typeface="Arial"/>
                          <a:sym typeface="Arial"/>
                        </a:rPr>
                        <a:t>Pine</a:t>
                      </a:r>
                      <a:r>
                        <a:rPr b="0" i="0" lang="en-US" sz="1400" u="none">
                          <a:solidFill>
                            <a:schemeClr val="dk1"/>
                          </a:solidFill>
                          <a:latin typeface="Arial"/>
                          <a:ea typeface="Arial"/>
                          <a:cs typeface="Arial"/>
                          <a:sym typeface="Arial"/>
                        </a:rPr>
                        <a:t> Family (Pines, Firs, </a:t>
                      </a:r>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Brassicaceae - Cabbage, turnip</a:t>
                      </a:r>
                      <a:endParaRPr/>
                    </a:p>
                  </a:txBody>
                  <a:tcPr marT="45725" marB="45725" marR="91450" marL="91450" anchor="b">
                    <a:lnR cap="flat" cmpd="sng" w="12700">
                      <a:solidFill>
                        <a:srgbClr val="000000"/>
                      </a:solidFill>
                      <a:prstDash val="solid"/>
                      <a:round/>
                      <a:headEnd len="sm" w="sm" type="none"/>
                      <a:tailEnd len="sm" w="sm" type="none"/>
                    </a:lnR>
                  </a:tcPr>
                </a:tc>
              </a:tr>
              <a:tr h="304800">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Spruces, Hemlocks, Douglas Fir)</a:t>
                      </a:r>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mustard, cauliflower.</a:t>
                      </a:r>
                      <a:endParaRPr/>
                    </a:p>
                  </a:txBody>
                  <a:tcPr marT="45725" marB="45725" marR="91450" marL="91450" anchor="b">
                    <a:lnR cap="flat" cmpd="sng" w="12700">
                      <a:solidFill>
                        <a:srgbClr val="000000"/>
                      </a:solidFill>
                      <a:prstDash val="solid"/>
                      <a:round/>
                      <a:headEnd len="sm" w="sm" type="none"/>
                      <a:tailEnd len="sm" w="sm" type="none"/>
                    </a:lnR>
                  </a:tcPr>
                </a:tc>
              </a:tr>
              <a:tr h="304800">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 </a:t>
                      </a:r>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Commelinaceae - Spiderworts</a:t>
                      </a:r>
                      <a:endParaRPr/>
                    </a:p>
                  </a:txBody>
                  <a:tcPr marT="45725" marB="45725" marR="91450" marL="91450" anchor="b">
                    <a:lnR cap="flat" cmpd="sng" w="12700">
                      <a:solidFill>
                        <a:srgbClr val="000000"/>
                      </a:solidFill>
                      <a:prstDash val="solid"/>
                      <a:round/>
                      <a:headEnd len="sm" w="sm" type="none"/>
                      <a:tailEnd len="sm" w="sm" type="none"/>
                    </a:lnR>
                  </a:tcPr>
                </a:tc>
              </a:tr>
              <a:tr h="304800">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All </a:t>
                      </a:r>
                      <a:r>
                        <a:rPr b="1" i="0" lang="en-US" sz="1400" u="none">
                          <a:solidFill>
                            <a:schemeClr val="dk1"/>
                          </a:solidFill>
                          <a:latin typeface="Arial"/>
                          <a:ea typeface="Arial"/>
                          <a:cs typeface="Arial"/>
                          <a:sym typeface="Arial"/>
                        </a:rPr>
                        <a:t>Beech</a:t>
                      </a:r>
                      <a:r>
                        <a:rPr b="0" i="0" lang="en-US" sz="1400" u="none">
                          <a:solidFill>
                            <a:schemeClr val="dk1"/>
                          </a:solidFill>
                          <a:latin typeface="Arial"/>
                          <a:ea typeface="Arial"/>
                          <a:cs typeface="Arial"/>
                          <a:sym typeface="Arial"/>
                        </a:rPr>
                        <a:t> Family (Oak, Beech)</a:t>
                      </a:r>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Cyperaceae - Sedges</a:t>
                      </a:r>
                      <a:endParaRPr/>
                    </a:p>
                  </a:txBody>
                  <a:tcPr marT="45725" marB="45725" marR="91450" marL="91450" anchor="b">
                    <a:lnR cap="flat" cmpd="sng" w="12700">
                      <a:solidFill>
                        <a:srgbClr val="000000"/>
                      </a:solidFill>
                      <a:prstDash val="solid"/>
                      <a:round/>
                      <a:headEnd len="sm" w="sm" type="none"/>
                      <a:tailEnd len="sm" w="sm" type="none"/>
                    </a:lnR>
                  </a:tcPr>
                </a:tc>
              </a:tr>
              <a:tr h="304800">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 </a:t>
                      </a:r>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Juncaceae - tufted grassy herbs</a:t>
                      </a:r>
                      <a:endParaRPr/>
                    </a:p>
                  </a:txBody>
                  <a:tcPr marT="45725" marB="45725" marR="91450" marL="91450" anchor="b">
                    <a:lnR cap="flat" cmpd="sng" w="12700">
                      <a:solidFill>
                        <a:srgbClr val="000000"/>
                      </a:solidFill>
                      <a:prstDash val="solid"/>
                      <a:round/>
                      <a:headEnd len="sm" w="sm" type="none"/>
                      <a:tailEnd len="sm" w="sm" type="none"/>
                    </a:lnR>
                  </a:tcPr>
                </a:tc>
              </a:tr>
              <a:tr h="304800">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All </a:t>
                      </a:r>
                      <a:r>
                        <a:rPr b="1" i="0" lang="en-US" sz="1400" u="none">
                          <a:solidFill>
                            <a:schemeClr val="dk1"/>
                          </a:solidFill>
                          <a:latin typeface="Arial"/>
                          <a:ea typeface="Arial"/>
                          <a:cs typeface="Arial"/>
                          <a:sym typeface="Arial"/>
                        </a:rPr>
                        <a:t>Birch</a:t>
                      </a:r>
                      <a:r>
                        <a:rPr b="0" i="0" lang="en-US" sz="1400" u="none">
                          <a:solidFill>
                            <a:schemeClr val="dk1"/>
                          </a:solidFill>
                          <a:latin typeface="Arial"/>
                          <a:ea typeface="Arial"/>
                          <a:cs typeface="Arial"/>
                          <a:sym typeface="Arial"/>
                        </a:rPr>
                        <a:t> Family (Birch, Alder)</a:t>
                      </a:r>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Trees (they are ectomycorrhizal)</a:t>
                      </a:r>
                      <a:endParaRPr/>
                    </a:p>
                  </a:txBody>
                  <a:tcPr marT="45725" marB="45725" marR="91450" marL="91450" anchor="b">
                    <a:lnR cap="flat" cmpd="sng" w="12700">
                      <a:solidFill>
                        <a:srgbClr val="000000"/>
                      </a:solidFill>
                      <a:prstDash val="solid"/>
                      <a:round/>
                      <a:headEnd len="sm" w="sm" type="none"/>
                      <a:tailEnd len="sm" w="sm" type="none"/>
                    </a:lnR>
                  </a:tcPr>
                </a:tc>
              </a:tr>
              <a:tr h="304800">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 </a:t>
                      </a:r>
                      <a:endParaRPr/>
                    </a:p>
                  </a:txBody>
                  <a:tcPr marT="45725" marB="45725" marR="91450" marL="91450" anchor="b">
                    <a:lnL cap="flat" cmpd="sng" w="12700">
                      <a:solidFill>
                        <a:srgbClr val="000000"/>
                      </a:solidFill>
                      <a:prstDash val="solid"/>
                      <a:round/>
                      <a:headEnd len="sm" w="sm" type="none"/>
                      <a:tailEnd len="sm" w="sm" type="none"/>
                    </a:lnL>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 </a:t>
                      </a:r>
                      <a:endParaRPr/>
                    </a:p>
                  </a:txBody>
                  <a:tcPr marT="45725" marB="45725" marR="91450" marL="91450" anchor="b">
                    <a:lnR cap="flat" cmpd="sng" w="12700">
                      <a:solidFill>
                        <a:srgbClr val="000000"/>
                      </a:solidFill>
                      <a:prstDash val="solid"/>
                      <a:round/>
                      <a:headEnd len="sm" w="sm" type="none"/>
                      <a:tailEnd len="sm" w="sm" type="none"/>
                    </a:lnR>
                  </a:tcPr>
                </a:tc>
              </a:tr>
              <a:tr h="304800">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Some Maple, Rose, Elm Family</a:t>
                      </a:r>
                      <a:endParaRPr/>
                    </a:p>
                  </a:txBody>
                  <a:tcPr marT="45725" marB="45725" marR="91450" marL="91450" anchor="b">
                    <a:lnL cap="flat" cmpd="sng" w="12700">
                      <a:solidFill>
                        <a:srgbClr val="000000"/>
                      </a:solidFill>
                      <a:prstDash val="solid"/>
                      <a:round/>
                      <a:headEnd len="sm" w="sm" type="none"/>
                      <a:tailEnd len="sm" w="sm" type="none"/>
                    </a:lnL>
                    <a:lnB cap="flat" cmpd="sng" w="12700">
                      <a:solidFill>
                        <a:srgbClr val="000000"/>
                      </a:solidFill>
                      <a:prstDash val="solid"/>
                      <a:round/>
                      <a:headEnd len="sm" w="sm" type="none"/>
                      <a:tailEnd len="sm" w="sm" type="none"/>
                    </a:lnB>
                  </a:tcPr>
                </a:tc>
                <a:tc>
                  <a:txBody>
                    <a:bodyPr/>
                    <a:lstStyle/>
                    <a:p>
                      <a:pPr indent="-342900" lvl="0" marL="34290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Some other weeds</a:t>
                      </a:r>
                      <a:endParaRPr/>
                    </a:p>
                  </a:txBody>
                  <a:tcPr marT="45725" marB="45725" marR="91450" marL="91450" anchor="b">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212"/>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Importance of Mycorrhizas</a:t>
            </a:r>
            <a:endParaRPr/>
          </a:p>
        </p:txBody>
      </p:sp>
      <p:sp>
        <p:nvSpPr>
          <p:cNvPr id="1413" name="Google Shape;1413;p212"/>
          <p:cNvSpPr txBox="1"/>
          <p:nvPr>
            <p:ph idx="1" type="body"/>
          </p:nvPr>
        </p:nvSpPr>
        <p:spPr>
          <a:xfrm>
            <a:off x="457200" y="990600"/>
            <a:ext cx="8229600" cy="4267200"/>
          </a:xfrm>
          <a:prstGeom prst="rect">
            <a:avLst/>
          </a:prstGeom>
          <a:solidFill>
            <a:srgbClr val="F2F2F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2400"/>
              <a:buFont typeface="Arial"/>
              <a:buChar char="•"/>
            </a:pPr>
            <a:r>
              <a:rPr b="0" i="0" lang="en-US" sz="2400" u="sng">
                <a:solidFill>
                  <a:schemeClr val="dk1"/>
                </a:solidFill>
                <a:latin typeface="Arial"/>
                <a:ea typeface="Arial"/>
                <a:cs typeface="Arial"/>
                <a:sym typeface="Arial"/>
              </a:rPr>
              <a:t>Mutualistic symbiosis</a:t>
            </a:r>
            <a:r>
              <a:rPr b="0" i="0" lang="en-US" sz="2400" u="none">
                <a:solidFill>
                  <a:schemeClr val="dk1"/>
                </a:solidFill>
                <a:latin typeface="Arial"/>
                <a:ea typeface="Arial"/>
                <a:cs typeface="Arial"/>
                <a:sym typeface="Arial"/>
              </a:rPr>
              <a:t> (both organisms benefit)</a:t>
            </a:r>
            <a:endParaRPr/>
          </a:p>
          <a:p>
            <a:pPr indent="-342900" lvl="0" marL="342900" rtl="0" algn="l">
              <a:lnSpc>
                <a:spcPct val="80000"/>
              </a:lnSpc>
              <a:spcBef>
                <a:spcPts val="48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a:p>
            <a:pPr indent="-285750" lvl="1" marL="742950" rtl="0" algn="l">
              <a:lnSpc>
                <a:spcPct val="8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The</a:t>
            </a:r>
            <a:r>
              <a:rPr b="1" i="0" lang="en-US" sz="2000" u="none">
                <a:solidFill>
                  <a:schemeClr val="dk1"/>
                </a:solidFill>
                <a:latin typeface="Arial"/>
                <a:ea typeface="Arial"/>
                <a:cs typeface="Arial"/>
                <a:sym typeface="Arial"/>
              </a:rPr>
              <a:t> mycobiont </a:t>
            </a:r>
            <a:r>
              <a:rPr b="0" i="0" lang="en-US" sz="2000" u="none">
                <a:solidFill>
                  <a:schemeClr val="dk1"/>
                </a:solidFill>
                <a:latin typeface="Arial"/>
                <a:ea typeface="Arial"/>
                <a:cs typeface="Arial"/>
                <a:sym typeface="Arial"/>
              </a:rPr>
              <a:t>gets </a:t>
            </a:r>
            <a:r>
              <a:rPr b="0" i="0" lang="en-US" sz="2000" u="sng">
                <a:solidFill>
                  <a:schemeClr val="dk1"/>
                </a:solidFill>
                <a:latin typeface="Arial"/>
                <a:ea typeface="Arial"/>
                <a:cs typeface="Arial"/>
                <a:sym typeface="Arial"/>
              </a:rPr>
              <a:t>hexose</a:t>
            </a:r>
            <a:r>
              <a:rPr b="0" i="0" lang="en-US" sz="2000" u="none">
                <a:solidFill>
                  <a:schemeClr val="dk1"/>
                </a:solidFill>
                <a:latin typeface="Arial"/>
                <a:ea typeface="Arial"/>
                <a:cs typeface="Arial"/>
                <a:sym typeface="Arial"/>
              </a:rPr>
              <a:t> from the phytobiont</a:t>
            </a:r>
            <a:endParaRPr/>
          </a:p>
          <a:p>
            <a:pPr indent="-228600" lvl="2" marL="114300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Not normal, induced by fungal enzymes</a:t>
            </a:r>
            <a:endParaRPr/>
          </a:p>
          <a:p>
            <a:pPr indent="-228600" lvl="2" marL="114300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Converted by fungus to </a:t>
            </a:r>
            <a:r>
              <a:rPr b="0" i="0" lang="en-US" sz="1800" u="sng">
                <a:solidFill>
                  <a:schemeClr val="dk1"/>
                </a:solidFill>
                <a:latin typeface="Arial"/>
                <a:ea typeface="Arial"/>
                <a:cs typeface="Arial"/>
                <a:sym typeface="Arial"/>
              </a:rPr>
              <a:t>glycogen</a:t>
            </a:r>
            <a:r>
              <a:rPr b="0" i="0" lang="en-US" sz="1800" u="none">
                <a:solidFill>
                  <a:schemeClr val="dk1"/>
                </a:solidFill>
                <a:latin typeface="Arial"/>
                <a:ea typeface="Arial"/>
                <a:cs typeface="Arial"/>
                <a:sym typeface="Arial"/>
              </a:rPr>
              <a:t> for storage which comprises about 10% of dry weight</a:t>
            </a:r>
            <a:endParaRPr/>
          </a:p>
          <a:p>
            <a:pPr indent="-228600" lvl="2" marL="114300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Additional storage in the disaccharide trehalose and polyhydric alcohols (polyols) which comprise an additional 15% of dry weight</a:t>
            </a:r>
            <a:endParaRPr/>
          </a:p>
          <a:p>
            <a:pPr indent="-228600" lvl="2" marL="1143000" rtl="0" algn="l">
              <a:lnSpc>
                <a:spcPct val="8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285750" lvl="1" marL="742950" rtl="0" algn="l">
              <a:lnSpc>
                <a:spcPct val="8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The</a:t>
            </a:r>
            <a:r>
              <a:rPr b="1" i="0" lang="en-US" sz="2000" u="none">
                <a:solidFill>
                  <a:schemeClr val="dk1"/>
                </a:solidFill>
                <a:latin typeface="Arial"/>
                <a:ea typeface="Arial"/>
                <a:cs typeface="Arial"/>
                <a:sym typeface="Arial"/>
              </a:rPr>
              <a:t> phytobiont </a:t>
            </a:r>
            <a:r>
              <a:rPr b="0" i="0" lang="en-US" sz="2000" u="none">
                <a:solidFill>
                  <a:schemeClr val="dk1"/>
                </a:solidFill>
                <a:latin typeface="Arial"/>
                <a:ea typeface="Arial"/>
                <a:cs typeface="Arial"/>
                <a:sym typeface="Arial"/>
              </a:rPr>
              <a:t>gets </a:t>
            </a:r>
            <a:r>
              <a:rPr b="0" i="0" lang="en-US" sz="2000" u="sng">
                <a:solidFill>
                  <a:schemeClr val="dk1"/>
                </a:solidFill>
                <a:latin typeface="Arial"/>
                <a:ea typeface="Arial"/>
                <a:cs typeface="Arial"/>
                <a:sym typeface="Arial"/>
              </a:rPr>
              <a:t>minerals and water</a:t>
            </a:r>
            <a:r>
              <a:rPr b="0" i="0" lang="en-US" sz="2000" u="none">
                <a:solidFill>
                  <a:schemeClr val="dk1"/>
                </a:solidFill>
                <a:latin typeface="Arial"/>
                <a:ea typeface="Arial"/>
                <a:cs typeface="Arial"/>
                <a:sym typeface="Arial"/>
              </a:rPr>
              <a:t> from the mycobiont</a:t>
            </a:r>
            <a:endParaRPr/>
          </a:p>
          <a:p>
            <a:pPr indent="-228600" lvl="2" marL="1143000" rtl="0" algn="l">
              <a:lnSpc>
                <a:spcPct val="80000"/>
              </a:lnSpc>
              <a:spcBef>
                <a:spcPts val="360"/>
              </a:spcBef>
              <a:spcAft>
                <a:spcPts val="0"/>
              </a:spcAft>
              <a:buClr>
                <a:schemeClr val="dk1"/>
              </a:buClr>
              <a:buSzPts val="1800"/>
              <a:buFont typeface="Arial"/>
              <a:buChar char="•"/>
            </a:pPr>
            <a:r>
              <a:rPr b="0" i="0" lang="en-US" sz="1800" u="sng">
                <a:solidFill>
                  <a:schemeClr val="dk1"/>
                </a:solidFill>
                <a:latin typeface="Arial"/>
                <a:ea typeface="Arial"/>
                <a:cs typeface="Arial"/>
                <a:sym typeface="Arial"/>
              </a:rPr>
              <a:t>Phosphorous</a:t>
            </a:r>
            <a:r>
              <a:rPr b="0" i="0" lang="en-US" sz="1800" u="none">
                <a:solidFill>
                  <a:schemeClr val="dk1"/>
                </a:solidFill>
                <a:latin typeface="Arial"/>
                <a:ea typeface="Arial"/>
                <a:cs typeface="Arial"/>
                <a:sym typeface="Arial"/>
              </a:rPr>
              <a:t> for the production of energy (</a:t>
            </a:r>
            <a:r>
              <a:rPr b="1" i="0" lang="en-US" sz="1800" u="none">
                <a:solidFill>
                  <a:schemeClr val="dk1"/>
                </a:solidFill>
                <a:latin typeface="Arial"/>
                <a:ea typeface="Arial"/>
                <a:cs typeface="Arial"/>
                <a:sym typeface="Arial"/>
              </a:rPr>
              <a:t>ATP 🡪 ADP</a:t>
            </a:r>
            <a:r>
              <a:rPr b="0" i="0" lang="en-US" sz="1800" u="none">
                <a:solidFill>
                  <a:schemeClr val="dk1"/>
                </a:solidFill>
                <a:latin typeface="Arial"/>
                <a:ea typeface="Arial"/>
                <a:cs typeface="Arial"/>
                <a:sym typeface="Arial"/>
              </a:rPr>
              <a:t>)</a:t>
            </a:r>
            <a:endParaRPr/>
          </a:p>
          <a:p>
            <a:pPr indent="-228600" lvl="2" marL="114300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Nitrogen for nucleic acids and chitin, the primary fungal cell wall material (as opposed to cellulose for plants)</a:t>
            </a:r>
            <a:endParaRPr/>
          </a:p>
          <a:p>
            <a:pPr indent="-228600" lvl="2" marL="114300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Reserve reservoir of nutrients (a mycobiont can provide enough reserve phosphorous to a tree for 10 days)</a:t>
            </a:r>
            <a:endParaRPr/>
          </a:p>
          <a:p>
            <a:pPr indent="-228600" lvl="2" marL="1143000" rtl="0" algn="l">
              <a:lnSpc>
                <a:spcPct val="8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228600" lvl="0" marL="342900" rtl="0" algn="l">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p:txBody>
      </p:sp>
      <p:sp>
        <p:nvSpPr>
          <p:cNvPr id="1414" name="Google Shape;1414;p212"/>
          <p:cNvSpPr txBox="1"/>
          <p:nvPr/>
        </p:nvSpPr>
        <p:spPr>
          <a:xfrm>
            <a:off x="87312" y="5715000"/>
            <a:ext cx="8969375" cy="1016000"/>
          </a:xfrm>
          <a:prstGeom prst="rect">
            <a:avLst/>
          </a:prstGeom>
          <a:solidFill>
            <a:srgbClr val="DAEDE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The key to the relationship for trees is reserve energy storage and distribution</a:t>
            </a:r>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a:t>
            </a:r>
            <a:r>
              <a:rPr b="0" i="0" lang="en-US" sz="4000" u="none">
                <a:solidFill>
                  <a:schemeClr val="dk1"/>
                </a:solidFill>
                <a:latin typeface="Arial"/>
                <a:ea typeface="Arial"/>
                <a:cs typeface="Arial"/>
                <a:sym typeface="Arial"/>
              </a:rPr>
              <a:t>“wood wide web”</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21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The Wood Wide Web</a:t>
            </a:r>
            <a:endParaRPr/>
          </a:p>
        </p:txBody>
      </p:sp>
      <p:sp>
        <p:nvSpPr>
          <p:cNvPr id="1420" name="Google Shape;1420;p213"/>
          <p:cNvSpPr txBox="1"/>
          <p:nvPr>
            <p:ph idx="1" type="body"/>
          </p:nvPr>
        </p:nvSpPr>
        <p:spPr>
          <a:xfrm>
            <a:off x="457200" y="1600200"/>
            <a:ext cx="8229600" cy="4525962"/>
          </a:xfrm>
          <a:prstGeom prst="rect">
            <a:avLst/>
          </a:prstGeom>
          <a:solidFill>
            <a:srgbClr val="F2F2F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Peter Wohlleben </a:t>
            </a:r>
            <a:r>
              <a:rPr b="0" i="0" lang="en-US" sz="2400" u="sng" cap="none" strike="noStrike">
                <a:solidFill>
                  <a:schemeClr val="dk1"/>
                </a:solidFill>
                <a:latin typeface="Calibri"/>
                <a:ea typeface="Calibri"/>
                <a:cs typeface="Calibri"/>
                <a:sym typeface="Calibri"/>
              </a:rPr>
              <a:t>The Hidden Life of Trees</a:t>
            </a:r>
            <a:endParaRPr/>
          </a:p>
          <a:p>
            <a:pPr indent="-342900" lvl="0" marL="342900" marR="0" rtl="0" algn="l">
              <a:lnSpc>
                <a:spcPct val="100000"/>
              </a:lnSpc>
              <a:spcBef>
                <a:spcPts val="32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“A tree’s most important means of staying connected to other trees is the </a:t>
            </a:r>
            <a:r>
              <a:rPr b="0" i="0" lang="en-US" sz="1600" u="sng" cap="none" strike="noStrike">
                <a:solidFill>
                  <a:schemeClr val="dk1"/>
                </a:solidFill>
                <a:latin typeface="Calibri"/>
                <a:ea typeface="Calibri"/>
                <a:cs typeface="Calibri"/>
                <a:sym typeface="Calibri"/>
              </a:rPr>
              <a:t>‘wood wide web’ of soil fungi </a:t>
            </a:r>
            <a:r>
              <a:rPr b="0" i="0" lang="en-US" sz="1600" u="none" cap="none" strike="noStrike">
                <a:solidFill>
                  <a:schemeClr val="dk1"/>
                </a:solidFill>
                <a:latin typeface="Calibri"/>
                <a:ea typeface="Calibri"/>
                <a:cs typeface="Calibri"/>
                <a:sym typeface="Calibri"/>
              </a:rPr>
              <a:t>that connects vegetation in an intimate network that shares an enormous amount of information and goods”</a:t>
            </a:r>
            <a:endParaRPr/>
          </a:p>
          <a:p>
            <a:pPr indent="-342900" lvl="0" marL="342900" marR="0" rtl="0" algn="l">
              <a:lnSpc>
                <a:spcPct val="100000"/>
              </a:lnSpc>
              <a:spcBef>
                <a:spcPts val="32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241300" lvl="0" marL="342900" marR="0" rtl="0" algn="l">
              <a:lnSpc>
                <a:spcPct val="100000"/>
              </a:lnSpc>
              <a:spcBef>
                <a:spcPts val="32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342900" lvl="0" marL="34290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Dr. Suzanne Simard et al “Net Transfer of Carbon between tree species with shared Ectomycorrhizal Fungi” </a:t>
            </a:r>
            <a:r>
              <a:rPr b="0" i="1" lang="en-US" sz="2400" u="none" cap="none" strike="noStrike">
                <a:solidFill>
                  <a:schemeClr val="dk1"/>
                </a:solidFill>
                <a:latin typeface="Calibri"/>
                <a:ea typeface="Calibri"/>
                <a:cs typeface="Calibri"/>
                <a:sym typeface="Calibri"/>
              </a:rPr>
              <a:t>Nature</a:t>
            </a:r>
            <a:r>
              <a:rPr b="0" i="0" lang="en-US" sz="2400" u="none" cap="none" strike="noStrike">
                <a:solidFill>
                  <a:schemeClr val="dk1"/>
                </a:solidFill>
                <a:latin typeface="Calibri"/>
                <a:ea typeface="Calibri"/>
                <a:cs typeface="Calibri"/>
                <a:sym typeface="Calibri"/>
              </a:rPr>
              <a:t> 1997</a:t>
            </a:r>
            <a:endParaRPr/>
          </a:p>
          <a:p>
            <a:pPr indent="-342900" lvl="0" marL="342900" marR="0" rtl="0" algn="l">
              <a:lnSpc>
                <a:spcPct val="100000"/>
              </a:lnSpc>
              <a:spcBef>
                <a:spcPts val="32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“When the interwoven birches and firs were </a:t>
            </a:r>
            <a:r>
              <a:rPr b="0" i="0" lang="en-US" sz="1600" u="sng" cap="none" strike="noStrike">
                <a:solidFill>
                  <a:schemeClr val="dk1"/>
                </a:solidFill>
                <a:latin typeface="Calibri"/>
                <a:ea typeface="Calibri"/>
                <a:cs typeface="Calibri"/>
                <a:sym typeface="Calibri"/>
              </a:rPr>
              <a:t>spiked with stable and radioactive isotopes</a:t>
            </a:r>
            <a:r>
              <a:rPr b="0" i="0" lang="en-US" sz="1600" u="none" cap="none" strike="noStrike">
                <a:solidFill>
                  <a:schemeClr val="dk1"/>
                </a:solidFill>
                <a:latin typeface="Calibri"/>
                <a:ea typeface="Calibri"/>
                <a:cs typeface="Calibri"/>
                <a:sym typeface="Calibri"/>
              </a:rPr>
              <a:t>, I could see, using mass spectrometers and scintillation counters, carbon being transmitted back and forth between the trees, like neurotransmitters firing in their own neural networks. </a:t>
            </a:r>
            <a:r>
              <a:rPr b="1" i="0" lang="en-US" sz="1600" u="sng" cap="none" strike="noStrike">
                <a:solidFill>
                  <a:schemeClr val="dk1"/>
                </a:solidFill>
                <a:latin typeface="Calibri"/>
                <a:ea typeface="Calibri"/>
                <a:cs typeface="Calibri"/>
                <a:sym typeface="Calibri"/>
              </a:rPr>
              <a:t>The trees were communicating through the web</a:t>
            </a:r>
            <a:r>
              <a:rPr b="0" i="0" lang="en-US" sz="1600" u="none" cap="none" strike="noStrike">
                <a:solidFill>
                  <a:schemeClr val="dk1"/>
                </a:solidFill>
                <a:latin typeface="Calibri"/>
                <a:ea typeface="Calibri"/>
                <a:cs typeface="Calibri"/>
                <a:sym typeface="Calibri"/>
              </a:rPr>
              <a:t>!!!”</a:t>
            </a:r>
            <a:endParaRPr/>
          </a:p>
          <a:p>
            <a:pPr indent="-342900" lvl="0" marL="342900" marR="0" rtl="0" algn="l">
              <a:lnSpc>
                <a:spcPct val="100000"/>
              </a:lnSpc>
              <a:spcBef>
                <a:spcPts val="32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342900" lvl="0" marL="342900" marR="0" rtl="0" algn="l">
              <a:lnSpc>
                <a:spcPct val="100000"/>
              </a:lnSpc>
              <a:spcBef>
                <a:spcPts val="480"/>
              </a:spcBef>
              <a:spcAft>
                <a:spcPts val="0"/>
              </a:spcAft>
              <a:buClr>
                <a:schemeClr val="dk1"/>
              </a:buClr>
              <a:buSzPts val="2400"/>
              <a:buFont typeface="Arial"/>
              <a:buNone/>
            </a:pPr>
            <a:r>
              <a:rPr b="1" i="0" lang="en-US" sz="2400" u="sng" cap="none" strike="noStrike">
                <a:solidFill>
                  <a:schemeClr val="dk1"/>
                </a:solidFill>
                <a:latin typeface="Calibri"/>
                <a:ea typeface="Calibri"/>
                <a:cs typeface="Calibri"/>
                <a:sym typeface="Calibri"/>
              </a:rPr>
              <a:t>20 years later it is clear now that the forest is a macro-organism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7" name="Shape 1187"/>
        <p:cNvGrpSpPr/>
        <p:nvPr/>
      </p:nvGrpSpPr>
      <p:grpSpPr>
        <a:xfrm>
          <a:off x="0" y="0"/>
          <a:ext cx="0" cy="0"/>
          <a:chOff x="0" y="0"/>
          <a:chExt cx="0" cy="0"/>
        </a:xfrm>
      </p:grpSpPr>
      <p:sp>
        <p:nvSpPr>
          <p:cNvPr descr="&quot;&quot;" id="1188" name="Google Shape;1188;p187"/>
          <p:cNvSpPr/>
          <p:nvPr/>
        </p:nvSpPr>
        <p:spPr>
          <a:xfrm>
            <a:off x="0" y="0"/>
            <a:ext cx="4560887"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quot;&quot;" id="1189" name="Google Shape;1189;p187"/>
          <p:cNvSpPr/>
          <p:nvPr/>
        </p:nvSpPr>
        <p:spPr>
          <a:xfrm>
            <a:off x="0" y="0"/>
            <a:ext cx="9144000" cy="6858000"/>
          </a:xfrm>
          <a:prstGeom prst="rect">
            <a:avLst/>
          </a:prstGeom>
          <a:gradFill>
            <a:gsLst>
              <a:gs pos="0">
                <a:srgbClr val="4274AF"/>
              </a:gs>
              <a:gs pos="25000">
                <a:srgbClr val="4274AF"/>
              </a:gs>
              <a:gs pos="94000">
                <a:srgbClr val="4A452A"/>
              </a:gs>
              <a:gs pos="100000">
                <a:srgbClr val="4A452A"/>
              </a:gs>
            </a:gsLst>
            <a:lin ang="42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190" name="Google Shape;1190;p18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191" name="Google Shape;1191;p187"/>
          <p:cNvSpPr txBox="1"/>
          <p:nvPr>
            <p:ph type="title"/>
          </p:nvPr>
        </p:nvSpPr>
        <p:spPr>
          <a:xfrm>
            <a:off x="479425" y="2054225"/>
            <a:ext cx="2752725" cy="27590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400"/>
              <a:buFont typeface="Calibri"/>
              <a:buNone/>
            </a:pPr>
            <a:r>
              <a:rPr b="0" i="0" lang="en-US" sz="4400" u="none">
                <a:solidFill>
                  <a:srgbClr val="FFFFFF"/>
                </a:solidFill>
                <a:latin typeface="Calibri"/>
                <a:ea typeface="Calibri"/>
                <a:cs typeface="Calibri"/>
                <a:sym typeface="Calibri"/>
              </a:rPr>
              <a:t>The Fungi</a:t>
            </a:r>
            <a:endParaRPr/>
          </a:p>
        </p:txBody>
      </p:sp>
      <p:sp>
        <p:nvSpPr>
          <p:cNvPr id="1192" name="Google Shape;1192;p187"/>
          <p:cNvSpPr txBox="1"/>
          <p:nvPr>
            <p:ph idx="1" type="body"/>
          </p:nvPr>
        </p:nvSpPr>
        <p:spPr>
          <a:xfrm>
            <a:off x="4567237" y="801687"/>
            <a:ext cx="3979862" cy="523081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00000"/>
                </a:solidFill>
                <a:latin typeface="Calibri"/>
                <a:ea typeface="Calibri"/>
                <a:cs typeface="Calibri"/>
                <a:sym typeface="Calibri"/>
              </a:rPr>
              <a:t>Pronunciation</a:t>
            </a:r>
            <a:r>
              <a:rPr b="0" i="0" lang="en-US" sz="2400" u="none" cap="none" strike="noStrike">
                <a:solidFill>
                  <a:srgbClr val="000000"/>
                </a:solidFill>
                <a:latin typeface="Calibri"/>
                <a:ea typeface="Calibri"/>
                <a:cs typeface="Calibri"/>
                <a:sym typeface="Calibri"/>
              </a:rPr>
              <a:t>:  </a:t>
            </a:r>
            <a:endParaRPr/>
          </a:p>
          <a:p>
            <a:pPr indent="-120650" lvl="0" marL="0" marR="0" rtl="0" algn="l">
              <a:lnSpc>
                <a:spcPct val="100000"/>
              </a:lnSpc>
              <a:spcBef>
                <a:spcPts val="380"/>
              </a:spcBef>
              <a:spcAft>
                <a:spcPts val="0"/>
              </a:spcAft>
              <a:buClr>
                <a:srgbClr val="000000"/>
              </a:buClr>
              <a:buSzPts val="1900"/>
              <a:buFont typeface="Arial"/>
              <a:buChar char="•"/>
            </a:pPr>
            <a:r>
              <a:rPr b="0" i="0" lang="en-US" sz="1900" u="none" cap="none" strike="noStrike">
                <a:solidFill>
                  <a:srgbClr val="000000"/>
                </a:solidFill>
                <a:latin typeface="Calibri"/>
                <a:ea typeface="Calibri"/>
                <a:cs typeface="Calibri"/>
                <a:sym typeface="Calibri"/>
              </a:rPr>
              <a:t>One fungus</a:t>
            </a:r>
            <a:endParaRPr/>
          </a:p>
          <a:p>
            <a:pPr indent="-120650" lvl="0" marL="0" marR="0" rtl="0" algn="l">
              <a:lnSpc>
                <a:spcPct val="100000"/>
              </a:lnSpc>
              <a:spcBef>
                <a:spcPts val="380"/>
              </a:spcBef>
              <a:spcAft>
                <a:spcPts val="0"/>
              </a:spcAft>
              <a:buClr>
                <a:srgbClr val="000000"/>
              </a:buClr>
              <a:buSzPts val="1900"/>
              <a:buFont typeface="Arial"/>
              <a:buChar char="•"/>
            </a:pPr>
            <a:r>
              <a:rPr b="0" i="0" lang="en-US" sz="1900" u="none" cap="none" strike="noStrike">
                <a:solidFill>
                  <a:srgbClr val="000000"/>
                </a:solidFill>
                <a:latin typeface="Calibri"/>
                <a:ea typeface="Calibri"/>
                <a:cs typeface="Calibri"/>
                <a:sym typeface="Calibri"/>
              </a:rPr>
              <a:t>Two fungi - fun j’eye </a:t>
            </a:r>
            <a:endParaRPr/>
          </a:p>
          <a:p>
            <a:pPr indent="-285750" lvl="1" marL="742950" marR="0" rtl="0" algn="l">
              <a:lnSpc>
                <a:spcPct val="100000"/>
              </a:lnSpc>
              <a:spcBef>
                <a:spcPts val="30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fun – guy </a:t>
            </a:r>
            <a:endParaRPr/>
          </a:p>
          <a:p>
            <a:pPr indent="-285750" lvl="1" marL="742950" marR="0" rtl="0" algn="l">
              <a:lnSpc>
                <a:spcPct val="100000"/>
              </a:lnSpc>
              <a:spcBef>
                <a:spcPts val="30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fun-gee</a:t>
            </a:r>
            <a:endParaRPr/>
          </a:p>
          <a:p>
            <a:pPr indent="-285750" lvl="1" marL="742950" marR="0" rtl="0" algn="l">
              <a:lnSpc>
                <a:spcPct val="100000"/>
              </a:lnSpc>
              <a:spcBef>
                <a:spcPts val="30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fun-jee</a:t>
            </a:r>
            <a:endParaRPr/>
          </a:p>
          <a:p>
            <a:pPr indent="0" lvl="0" marL="0" marR="0" rtl="0" algn="l">
              <a:lnSpc>
                <a:spcPct val="100000"/>
              </a:lnSpc>
              <a:spcBef>
                <a:spcPts val="38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 </a:t>
            </a:r>
            <a:endParaRPr b="0" i="0" sz="1900" u="sng" cap="none" strike="noStrike">
              <a:solidFill>
                <a:srgbClr val="000000"/>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400"/>
              <a:buFont typeface="Arial"/>
              <a:buNone/>
            </a:pPr>
            <a:r>
              <a:rPr b="0" i="0" lang="en-US" sz="2400" u="sng" cap="none" strike="noStrike">
                <a:solidFill>
                  <a:srgbClr val="000000"/>
                </a:solidFill>
                <a:latin typeface="Calibri"/>
                <a:ea typeface="Calibri"/>
                <a:cs typeface="Calibri"/>
                <a:sym typeface="Calibri"/>
              </a:rPr>
              <a:t>Definition:</a:t>
            </a:r>
            <a:endParaRPr/>
          </a:p>
          <a:p>
            <a:pPr indent="0" lvl="0" marL="0" marR="0" rtl="0" algn="l">
              <a:lnSpc>
                <a:spcPct val="100000"/>
              </a:lnSpc>
              <a:spcBef>
                <a:spcPts val="38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Fungi are </a:t>
            </a:r>
            <a:r>
              <a:rPr b="0" i="0" lang="en-US" sz="1900" u="sng" cap="none" strike="noStrike">
                <a:solidFill>
                  <a:srgbClr val="000000"/>
                </a:solidFill>
                <a:latin typeface="Calibri"/>
                <a:ea typeface="Calibri"/>
                <a:cs typeface="Calibri"/>
                <a:sym typeface="Calibri"/>
              </a:rPr>
              <a:t>eukaryotic</a:t>
            </a:r>
            <a:r>
              <a:rPr b="0" i="0" lang="en-US" sz="1900" u="none" cap="none" strike="noStrike">
                <a:solidFill>
                  <a:srgbClr val="000000"/>
                </a:solidFill>
                <a:latin typeface="Calibri"/>
                <a:ea typeface="Calibri"/>
                <a:cs typeface="Calibri"/>
                <a:sym typeface="Calibri"/>
              </a:rPr>
              <a:t>, </a:t>
            </a:r>
            <a:r>
              <a:rPr b="0" i="0" lang="en-US" sz="1900" u="sng" cap="none" strike="noStrike">
                <a:solidFill>
                  <a:srgbClr val="000000"/>
                </a:solidFill>
                <a:latin typeface="Calibri"/>
                <a:ea typeface="Calibri"/>
                <a:cs typeface="Calibri"/>
                <a:sym typeface="Calibri"/>
              </a:rPr>
              <a:t>heterotrophic</a:t>
            </a:r>
            <a:r>
              <a:rPr b="0" i="0" lang="en-US" sz="1900" u="none" cap="none" strike="noStrike">
                <a:solidFill>
                  <a:srgbClr val="000000"/>
                </a:solidFill>
                <a:latin typeface="Calibri"/>
                <a:ea typeface="Calibri"/>
                <a:cs typeface="Calibri"/>
                <a:sym typeface="Calibri"/>
              </a:rPr>
              <a:t>, </a:t>
            </a:r>
            <a:r>
              <a:rPr b="0" i="0" lang="en-US" sz="1900" u="sng" cap="none" strike="noStrike">
                <a:solidFill>
                  <a:srgbClr val="000000"/>
                </a:solidFill>
                <a:latin typeface="Calibri"/>
                <a:ea typeface="Calibri"/>
                <a:cs typeface="Calibri"/>
                <a:sym typeface="Calibri"/>
              </a:rPr>
              <a:t>absorptive</a:t>
            </a:r>
            <a:r>
              <a:rPr b="0" i="0" lang="en-US" sz="1900" u="none" cap="none" strike="noStrike">
                <a:solidFill>
                  <a:srgbClr val="000000"/>
                </a:solidFill>
                <a:latin typeface="Calibri"/>
                <a:ea typeface="Calibri"/>
                <a:cs typeface="Calibri"/>
                <a:sym typeface="Calibri"/>
              </a:rPr>
              <a:t> organisms that develop a rather diffuse, branched, tubular body and reproduce by means of </a:t>
            </a:r>
            <a:r>
              <a:rPr b="0" i="0" lang="en-US" sz="1900" u="sng" cap="none" strike="noStrike">
                <a:solidFill>
                  <a:srgbClr val="000000"/>
                </a:solidFill>
                <a:latin typeface="Calibri"/>
                <a:ea typeface="Calibri"/>
                <a:cs typeface="Calibri"/>
                <a:sym typeface="Calibri"/>
              </a:rPr>
              <a:t>spores</a:t>
            </a:r>
            <a:r>
              <a:rPr b="0" i="0" lang="en-US" sz="1900" u="none" cap="none" strike="noStrike">
                <a:solidFill>
                  <a:srgbClr val="000000"/>
                </a:solidFill>
                <a:latin typeface="Calibri"/>
                <a:ea typeface="Calibri"/>
                <a:cs typeface="Calibri"/>
                <a:sym typeface="Calibri"/>
              </a:rPr>
              <a: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21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Mycorrhizal Connections</a:t>
            </a:r>
            <a:endParaRPr/>
          </a:p>
        </p:txBody>
      </p:sp>
      <p:pic>
        <p:nvPicPr>
          <p:cNvPr descr="A close up of a map&#10;&#10;Description automatically generated" id="1426" name="Google Shape;1426;p214"/>
          <p:cNvPicPr preferRelativeResize="0"/>
          <p:nvPr>
            <p:ph idx="1" type="body"/>
          </p:nvPr>
        </p:nvPicPr>
        <p:blipFill rotWithShape="1">
          <a:blip r:embed="rId3">
            <a:alphaModFix/>
          </a:blip>
          <a:srcRect b="0" l="0" r="0" t="0"/>
          <a:stretch/>
        </p:blipFill>
        <p:spPr>
          <a:xfrm>
            <a:off x="2362200" y="1752600"/>
            <a:ext cx="3994150" cy="4525962"/>
          </a:xfrm>
          <a:prstGeom prst="rect">
            <a:avLst/>
          </a:prstGeom>
          <a:noFill/>
          <a:ln>
            <a:noFill/>
          </a:ln>
        </p:spPr>
      </p:pic>
      <p:sp>
        <p:nvSpPr>
          <p:cNvPr id="1427" name="Google Shape;1427;p214"/>
          <p:cNvSpPr txBox="1"/>
          <p:nvPr/>
        </p:nvSpPr>
        <p:spPr>
          <a:xfrm>
            <a:off x="6477000" y="2438400"/>
            <a:ext cx="766762" cy="369887"/>
          </a:xfrm>
          <a:prstGeom prst="rect">
            <a:avLst/>
          </a:prstGeom>
          <a:solidFill>
            <a:srgbClr val="D4E498"/>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Trees</a:t>
            </a:r>
            <a:endParaRPr/>
          </a:p>
        </p:txBody>
      </p:sp>
      <p:cxnSp>
        <p:nvCxnSpPr>
          <p:cNvPr id="1428" name="Google Shape;1428;p214"/>
          <p:cNvCxnSpPr/>
          <p:nvPr/>
        </p:nvCxnSpPr>
        <p:spPr>
          <a:xfrm flipH="1">
            <a:off x="5715000" y="2743200"/>
            <a:ext cx="762000" cy="228600"/>
          </a:xfrm>
          <a:prstGeom prst="straightConnector1">
            <a:avLst/>
          </a:prstGeom>
          <a:noFill/>
          <a:ln cap="flat" cmpd="sng" w="25400">
            <a:solidFill>
              <a:srgbClr val="00B050"/>
            </a:solidFill>
            <a:prstDash val="solid"/>
            <a:miter lim="800000"/>
            <a:headEnd len="med" w="med" type="none"/>
            <a:tailEnd len="med" w="med" type="triangle"/>
          </a:ln>
        </p:spPr>
      </p:cxnSp>
      <p:cxnSp>
        <p:nvCxnSpPr>
          <p:cNvPr id="1429" name="Google Shape;1429;p214"/>
          <p:cNvCxnSpPr/>
          <p:nvPr/>
        </p:nvCxnSpPr>
        <p:spPr>
          <a:xfrm flipH="1">
            <a:off x="6096000" y="2808287"/>
            <a:ext cx="533400" cy="620712"/>
          </a:xfrm>
          <a:prstGeom prst="straightConnector1">
            <a:avLst/>
          </a:prstGeom>
          <a:noFill/>
          <a:ln cap="flat" cmpd="sng" w="25400">
            <a:solidFill>
              <a:srgbClr val="00B050"/>
            </a:solidFill>
            <a:prstDash val="solid"/>
            <a:miter lim="800000"/>
            <a:headEnd len="med" w="med" type="none"/>
            <a:tailEnd len="med" w="med" type="triangle"/>
          </a:ln>
        </p:spPr>
      </p:cxnSp>
      <p:sp>
        <p:nvSpPr>
          <p:cNvPr id="1430" name="Google Shape;1430;p214"/>
          <p:cNvSpPr txBox="1"/>
          <p:nvPr/>
        </p:nvSpPr>
        <p:spPr>
          <a:xfrm>
            <a:off x="609600" y="2808287"/>
            <a:ext cx="1466850" cy="646112"/>
          </a:xfrm>
          <a:prstGeom prst="rect">
            <a:avLst/>
          </a:prstGeom>
          <a:solidFill>
            <a:srgbClr val="E6B9B8"/>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Mycorrhizal </a:t>
            </a:r>
            <a:endParaRPr/>
          </a:p>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Connections</a:t>
            </a:r>
            <a:endParaRPr/>
          </a:p>
        </p:txBody>
      </p:sp>
      <p:cxnSp>
        <p:nvCxnSpPr>
          <p:cNvPr id="1431" name="Google Shape;1431;p214"/>
          <p:cNvCxnSpPr/>
          <p:nvPr/>
        </p:nvCxnSpPr>
        <p:spPr>
          <a:xfrm>
            <a:off x="2209800" y="3276600"/>
            <a:ext cx="1676400" cy="304800"/>
          </a:xfrm>
          <a:prstGeom prst="straightConnector1">
            <a:avLst/>
          </a:prstGeom>
          <a:noFill/>
          <a:ln cap="flat" cmpd="sng" w="28575">
            <a:solidFill>
              <a:srgbClr val="D99694"/>
            </a:solidFill>
            <a:prstDash val="solid"/>
            <a:miter lim="800000"/>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21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Wood Wide Web</a:t>
            </a:r>
            <a:endParaRPr/>
          </a:p>
        </p:txBody>
      </p:sp>
      <p:sp>
        <p:nvSpPr>
          <p:cNvPr id="1437" name="Google Shape;1437;p215"/>
          <p:cNvSpPr txBox="1"/>
          <p:nvPr>
            <p:ph idx="1" type="body"/>
          </p:nvPr>
        </p:nvSpPr>
        <p:spPr>
          <a:xfrm>
            <a:off x="457200" y="1600200"/>
            <a:ext cx="8229600" cy="4525962"/>
          </a:xfrm>
          <a:prstGeom prst="rect">
            <a:avLst/>
          </a:prstGeom>
          <a:solidFill>
            <a:srgbClr val="F2F2F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i="1" lang="en-US" sz="1800" u="none" cap="none" strike="noStrike">
                <a:solidFill>
                  <a:schemeClr val="dk1"/>
                </a:solidFill>
                <a:latin typeface="Arial"/>
                <a:ea typeface="Arial"/>
                <a:cs typeface="Arial"/>
                <a:sym typeface="Arial"/>
              </a:rPr>
              <a:t>Ploughing up the wood-wide web</a:t>
            </a:r>
            <a:r>
              <a:rPr b="0" i="1" lang="en-US" sz="1800" u="none" cap="none" strike="noStrike">
                <a:solidFill>
                  <a:schemeClr val="dk1"/>
                </a:solidFill>
                <a:latin typeface="Arial"/>
                <a:ea typeface="Arial"/>
                <a:cs typeface="Arial"/>
                <a:sym typeface="Arial"/>
              </a:rPr>
              <a:t>? </a:t>
            </a:r>
            <a:r>
              <a:rPr b="0" i="0" lang="en-US" sz="1800" u="sng" cap="none" strike="noStrike">
                <a:solidFill>
                  <a:schemeClr val="dk1"/>
                </a:solidFill>
                <a:latin typeface="Arial"/>
                <a:ea typeface="Arial"/>
                <a:cs typeface="Arial"/>
                <a:sym typeface="Arial"/>
              </a:rPr>
              <a:t>Nature 394</a:t>
            </a:r>
            <a:r>
              <a:rPr b="0" i="0" lang="en-US" sz="1800" u="none" cap="none" strike="noStrike">
                <a:solidFill>
                  <a:schemeClr val="dk1"/>
                </a:solidFill>
                <a:latin typeface="Arial"/>
                <a:ea typeface="Arial"/>
                <a:cs typeface="Arial"/>
                <a:sym typeface="Arial"/>
              </a:rPr>
              <a:t>, 431 (30 July 1998)</a:t>
            </a:r>
            <a:endParaRPr/>
          </a:p>
          <a:p>
            <a:pPr indent="0" lvl="0" marL="0" marR="0" rtl="0" algn="l">
              <a:lnSpc>
                <a:spcPct val="100000"/>
              </a:lnSpc>
              <a:spcBef>
                <a:spcPts val="24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T. Helgason1, T. J. Daniell1, R. Husband1, A. H. Fitter1 &amp; J. P. W. Young1</a:t>
            </a:r>
            <a:endParaRPr/>
          </a:p>
          <a:p>
            <a:pPr indent="0" lvl="0" marL="0" marR="0" rtl="0" algn="l">
              <a:lnSpc>
                <a:spcPct val="100000"/>
              </a:lnSpc>
              <a:spcBef>
                <a:spcPts val="36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Key species groups that affect major ecological processes are </a:t>
            </a:r>
            <a:r>
              <a:rPr b="0" i="0" lang="en-US" sz="1800" u="sng" cap="none" strike="noStrike">
                <a:solidFill>
                  <a:schemeClr val="dk1"/>
                </a:solidFill>
                <a:latin typeface="Arial"/>
                <a:ea typeface="Arial"/>
                <a:cs typeface="Arial"/>
                <a:sym typeface="Arial"/>
              </a:rPr>
              <a:t>vital components of community diversity</a:t>
            </a:r>
            <a:r>
              <a:rPr b="0" i="0" lang="en-US" sz="1800" u="none" cap="none" strike="noStrike">
                <a:solidFill>
                  <a:schemeClr val="dk1"/>
                </a:solidFill>
                <a:latin typeface="Arial"/>
                <a:ea typeface="Arial"/>
                <a:cs typeface="Arial"/>
                <a:sym typeface="Arial"/>
              </a:rPr>
              <a:t>. Many such key groups are found in the soil, including the mycorrhizal fungi that may connect plants into a functional "wood-wide web“</a:t>
            </a:r>
            <a:endParaRPr/>
          </a:p>
          <a:p>
            <a:pPr indent="0" lvl="0" marL="0" marR="0" rtl="0" algn="l">
              <a:lnSpc>
                <a:spcPct val="100000"/>
              </a:lnSpc>
              <a:spcBef>
                <a:spcPts val="36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114300" lvl="0" marL="0" marR="0" rtl="0" algn="l">
              <a:lnSpc>
                <a:spcPct val="100000"/>
              </a:lnSpc>
              <a:spcBef>
                <a:spcPts val="36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Arbuscular mycorrhizal associations are formed by fungi of the order Glomales with </a:t>
            </a:r>
            <a:r>
              <a:rPr b="0" i="0" lang="en-US" sz="1800" u="sng" cap="none" strike="noStrike">
                <a:solidFill>
                  <a:schemeClr val="dk1"/>
                </a:solidFill>
                <a:latin typeface="Arial"/>
                <a:ea typeface="Arial"/>
                <a:cs typeface="Arial"/>
                <a:sym typeface="Arial"/>
              </a:rPr>
              <a:t>90% of land plant families</a:t>
            </a:r>
            <a:r>
              <a:rPr b="0" i="0" lang="en-US" sz="1800" u="none" cap="none" strike="noStrike">
                <a:solidFill>
                  <a:schemeClr val="dk1"/>
                </a:solidFill>
                <a:latin typeface="Arial"/>
                <a:ea typeface="Arial"/>
                <a:cs typeface="Arial"/>
                <a:sym typeface="Arial"/>
              </a:rPr>
              <a:t>, and many arbuscular mycorrhizal fungi are thought to have a broad host range</a:t>
            </a:r>
            <a:endParaRPr/>
          </a:p>
          <a:p>
            <a:pPr indent="-114300" lvl="0" marL="0" marR="0" rtl="0" algn="l">
              <a:lnSpc>
                <a:spcPct val="100000"/>
              </a:lnSpc>
              <a:spcBef>
                <a:spcPts val="36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Here we show that, despite this broad host range, the diversity of arbuscular mycorrhizal fungi is strikingly low in arable sites compared with a woodland.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21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Arial"/>
              <a:buNone/>
            </a:pPr>
            <a:r>
              <a:rPr b="0" i="0" lang="en-US" sz="2800" u="sng">
                <a:solidFill>
                  <a:schemeClr val="dk2"/>
                </a:solidFill>
                <a:latin typeface="Arial"/>
                <a:ea typeface="Arial"/>
                <a:cs typeface="Arial"/>
                <a:sym typeface="Arial"/>
              </a:rPr>
              <a:t>The Hidden Life of Trees</a:t>
            </a:r>
            <a:br>
              <a:rPr b="0" i="0" lang="en-US" sz="4400" u="none">
                <a:solidFill>
                  <a:schemeClr val="dk2"/>
                </a:solidFill>
                <a:latin typeface="Arial"/>
                <a:ea typeface="Arial"/>
                <a:cs typeface="Arial"/>
                <a:sym typeface="Arial"/>
              </a:rPr>
            </a:br>
            <a:r>
              <a:rPr b="0" i="0" lang="en-US" sz="1600" u="none">
                <a:solidFill>
                  <a:schemeClr val="dk2"/>
                </a:solidFill>
                <a:latin typeface="Arial"/>
                <a:ea typeface="Arial"/>
                <a:cs typeface="Arial"/>
                <a:sym typeface="Arial"/>
              </a:rPr>
              <a:t>Peter Wohlleben 2015</a:t>
            </a:r>
            <a:endParaRPr/>
          </a:p>
        </p:txBody>
      </p:sp>
      <p:sp>
        <p:nvSpPr>
          <p:cNvPr id="1443" name="Google Shape;1443;p216"/>
          <p:cNvSpPr txBox="1"/>
          <p:nvPr>
            <p:ph idx="1" type="body"/>
          </p:nvPr>
        </p:nvSpPr>
        <p:spPr>
          <a:xfrm>
            <a:off x="457200" y="1219200"/>
            <a:ext cx="8229600" cy="45259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“The wood wide web has been mapped, traced, monitored and coaxed to reveal the beautiful structures and finely adapted languages of the forest network. </a:t>
            </a:r>
            <a:r>
              <a:rPr b="0" i="0" lang="en-US" sz="2400" u="sng" cap="none" strike="noStrike">
                <a:solidFill>
                  <a:schemeClr val="dk1"/>
                </a:solidFill>
                <a:latin typeface="Arial"/>
                <a:ea typeface="Arial"/>
                <a:cs typeface="Arial"/>
                <a:sym typeface="Arial"/>
              </a:rPr>
              <a:t>We have learned that mother trees recognize and talk with their kin, shaping future generations</a:t>
            </a:r>
            <a:r>
              <a:rPr b="0" i="0" lang="en-US" sz="2400" u="none" cap="none" strike="noStrike">
                <a:solidFill>
                  <a:schemeClr val="dk1"/>
                </a:solidFill>
                <a:latin typeface="Arial"/>
                <a:ea typeface="Arial"/>
                <a:cs typeface="Arial"/>
                <a:sym typeface="Arial"/>
              </a:rPr>
              <a:t>. In addition, injured trees pass their legacies on to their neighbors, affecting gene regulation, defense chemistry, and resilience in the forest community. These discoveries have transformed our understanding of trees from competitive crusaders of the self to members of a </a:t>
            </a:r>
            <a:r>
              <a:rPr b="0" i="0" lang="en-US" sz="2400" u="sng" cap="none" strike="noStrike">
                <a:solidFill>
                  <a:schemeClr val="dk1"/>
                </a:solidFill>
                <a:latin typeface="Arial"/>
                <a:ea typeface="Arial"/>
                <a:cs typeface="Arial"/>
                <a:sym typeface="Arial"/>
              </a:rPr>
              <a:t>connected, relating, communicating system</a:t>
            </a:r>
            <a:r>
              <a:rPr b="0" i="0" lang="en-US" sz="2400" u="none" cap="none" strike="noStrike">
                <a:solidFill>
                  <a:schemeClr val="dk1"/>
                </a:solidFill>
                <a:latin typeface="Arial"/>
                <a:ea typeface="Arial"/>
                <a:cs typeface="Arial"/>
                <a:sym typeface="Arial"/>
              </a:rPr>
              <a:t>.”</a:t>
            </a:r>
            <a:endParaRPr/>
          </a:p>
          <a:p>
            <a:pPr indent="0" lvl="0" marL="0" marR="0" rtl="0" algn="l">
              <a:lnSpc>
                <a:spcPct val="100000"/>
              </a:lnSpc>
              <a:spcBef>
                <a:spcPts val="48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				- </a:t>
            </a:r>
            <a:r>
              <a:rPr b="0" i="0" lang="en-US" sz="1600" u="none" cap="none" strike="noStrike">
                <a:solidFill>
                  <a:schemeClr val="dk1"/>
                </a:solidFill>
                <a:latin typeface="Arial"/>
                <a:ea typeface="Arial"/>
                <a:cs typeface="Arial"/>
                <a:sym typeface="Arial"/>
              </a:rPr>
              <a:t>Dr. S. Simard, Prof. Forest Ecology, UBC </a:t>
            </a:r>
            <a:endParaRPr/>
          </a:p>
        </p:txBody>
      </p:sp>
      <p:sp>
        <p:nvSpPr>
          <p:cNvPr id="1444" name="Google Shape;1444;p216"/>
          <p:cNvSpPr txBox="1"/>
          <p:nvPr/>
        </p:nvSpPr>
        <p:spPr>
          <a:xfrm>
            <a:off x="2362200" y="6043612"/>
            <a:ext cx="3687762" cy="646112"/>
          </a:xfrm>
          <a:prstGeom prst="rect">
            <a:avLst/>
          </a:prstGeom>
          <a:solidFill>
            <a:srgbClr val="FFCCFF"/>
          </a:solidFill>
          <a:ln cap="flat" cmpd="sng" w="19050">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800" u="none">
                <a:solidFill>
                  <a:srgbClr val="000000"/>
                </a:solidFill>
                <a:latin typeface="Arial"/>
                <a:ea typeface="Arial"/>
                <a:cs typeface="Arial"/>
                <a:sym typeface="Arial"/>
              </a:rPr>
              <a:t>Sons of beeches – Gary Lincoff</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a:solidFill>
                  <a:srgbClr val="000000"/>
                </a:solidFill>
                <a:latin typeface="Arial"/>
                <a:ea typeface="Arial"/>
                <a:cs typeface="Arial"/>
                <a:sym typeface="Arial"/>
              </a:rPr>
              <a:t>Masting behavior of trees </a:t>
            </a:r>
            <a:endParaRPr/>
          </a:p>
        </p:txBody>
      </p:sp>
      <p:sp>
        <p:nvSpPr>
          <p:cNvPr id="1445" name="Google Shape;1445;p216"/>
          <p:cNvSpPr/>
          <p:nvPr/>
        </p:nvSpPr>
        <p:spPr>
          <a:xfrm>
            <a:off x="3505200" y="5029200"/>
            <a:ext cx="407987" cy="865187"/>
          </a:xfrm>
          <a:prstGeom prst="downArrow">
            <a:avLst>
              <a:gd fmla="val 16507" name="adj1"/>
              <a:gd fmla="val 50000" name="adj2"/>
            </a:avLst>
          </a:prstGeom>
          <a:solidFill>
            <a:schemeClr val="accent1"/>
          </a:solidFill>
          <a:ln cap="flat" cmpd="sng" w="25400">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21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The Hidden Life of Forests</a:t>
            </a:r>
            <a:endParaRPr/>
          </a:p>
        </p:txBody>
      </p:sp>
      <p:sp>
        <p:nvSpPr>
          <p:cNvPr id="1451" name="Google Shape;1451;p217"/>
          <p:cNvSpPr txBox="1"/>
          <p:nvPr>
            <p:ph idx="1" type="body"/>
          </p:nvPr>
        </p:nvSpPr>
        <p:spPr>
          <a:xfrm>
            <a:off x="457200" y="1600200"/>
            <a:ext cx="8229600" cy="4525962"/>
          </a:xfrm>
          <a:prstGeom prst="rect">
            <a:avLst/>
          </a:prstGeom>
          <a:solidFill>
            <a:srgbClr val="F2F2F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Work in this area has steadily advanced to the forest scale</a:t>
            </a:r>
            <a:endParaRPr/>
          </a:p>
          <a:p>
            <a:pPr indent="-342900" lvl="0" marL="342900" marR="0" rtl="0" algn="l">
              <a:lnSpc>
                <a:spcPct val="10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285750" lvl="1" marL="742950"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 A canopy crane was used to mark </a:t>
            </a:r>
            <a:r>
              <a:rPr b="0" i="0" lang="en-US" sz="1800" u="sng" cap="none" strike="noStrike">
                <a:solidFill>
                  <a:schemeClr val="dk1"/>
                </a:solidFill>
                <a:latin typeface="Arial"/>
                <a:ea typeface="Arial"/>
                <a:cs typeface="Arial"/>
                <a:sym typeface="Arial"/>
              </a:rPr>
              <a:t>Norway spruce trees </a:t>
            </a:r>
            <a:r>
              <a:rPr b="0" i="0" lang="en-US" sz="1800" u="none" cap="none" strike="noStrike">
                <a:solidFill>
                  <a:schemeClr val="dk1"/>
                </a:solidFill>
                <a:latin typeface="Arial"/>
                <a:ea typeface="Arial"/>
                <a:cs typeface="Arial"/>
                <a:sym typeface="Arial"/>
              </a:rPr>
              <a:t>with carbon dioxide using the isotope carbon 13 (vice the normal carbon 12 with 6 protons and 6 neutrons)</a:t>
            </a:r>
            <a:endParaRPr/>
          </a:p>
          <a:p>
            <a:pPr indent="-285750" lvl="1" marL="742950" marR="0" rtl="0" algn="l">
              <a:lnSpc>
                <a:spcPct val="100000"/>
              </a:lnSpc>
              <a:spcBef>
                <a:spcPts val="36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85750" lvl="1" marL="742950"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At the end of the five-year study period, </a:t>
            </a:r>
            <a:r>
              <a:rPr b="1" i="0" lang="en-US" sz="1800" u="sng" cap="none" strike="noStrike">
                <a:solidFill>
                  <a:schemeClr val="dk1"/>
                </a:solidFill>
                <a:latin typeface="Arial"/>
                <a:ea typeface="Arial"/>
                <a:cs typeface="Arial"/>
                <a:sym typeface="Arial"/>
              </a:rPr>
              <a:t>40 percent</a:t>
            </a:r>
            <a:r>
              <a:rPr b="0" i="0" lang="en-US" sz="1800" u="none" cap="none" strike="noStrike">
                <a:solidFill>
                  <a:schemeClr val="dk1"/>
                </a:solidFill>
                <a:latin typeface="Arial"/>
                <a:ea typeface="Arial"/>
                <a:cs typeface="Arial"/>
                <a:sym typeface="Arial"/>
              </a:rPr>
              <a:t> of the fine root carbon in adjacent </a:t>
            </a:r>
            <a:r>
              <a:rPr b="0" i="0" lang="en-US" sz="1800" u="sng" cap="none" strike="noStrike">
                <a:solidFill>
                  <a:schemeClr val="dk1"/>
                </a:solidFill>
                <a:latin typeface="Arial"/>
                <a:ea typeface="Arial"/>
                <a:cs typeface="Arial"/>
                <a:sym typeface="Arial"/>
              </a:rPr>
              <a:t>beech, larch and pine trees </a:t>
            </a:r>
            <a:r>
              <a:rPr b="0" i="0" lang="en-US" sz="1800" u="none" cap="none" strike="noStrike">
                <a:solidFill>
                  <a:schemeClr val="dk1"/>
                </a:solidFill>
                <a:latin typeface="Arial"/>
                <a:ea typeface="Arial"/>
                <a:cs typeface="Arial"/>
                <a:sym typeface="Arial"/>
              </a:rPr>
              <a:t>was isotopic and can only have come from the spruce trees</a:t>
            </a:r>
            <a:endParaRPr/>
          </a:p>
          <a:p>
            <a:pPr indent="-184150" lvl="1" marL="742950" marR="0" rtl="0" algn="l">
              <a:lnSpc>
                <a:spcPct val="100000"/>
              </a:lnSpc>
              <a:spcBef>
                <a:spcPts val="32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184150" lvl="1" marL="742950" marR="0" rtl="0" algn="l">
              <a:lnSpc>
                <a:spcPct val="100000"/>
              </a:lnSpc>
              <a:spcBef>
                <a:spcPts val="32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228600" lvl="2" marL="1143000" marR="0" rtl="0" algn="l">
              <a:lnSpc>
                <a:spcPct val="100000"/>
              </a:lnSpc>
              <a:spcBef>
                <a:spcPts val="24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Klein, T. et al “Belowground carbon trade among tall trees in a temperate forest.” </a:t>
            </a:r>
            <a:r>
              <a:rPr b="0" i="1" lang="en-US" sz="1200" u="none" cap="none" strike="noStrike">
                <a:solidFill>
                  <a:schemeClr val="dk1"/>
                </a:solidFill>
                <a:latin typeface="Arial"/>
                <a:ea typeface="Arial"/>
                <a:cs typeface="Arial"/>
                <a:sym typeface="Arial"/>
              </a:rPr>
              <a:t>Science</a:t>
            </a:r>
            <a:r>
              <a:rPr b="0" i="0" lang="en-US" sz="1200" u="none" cap="none" strike="noStrike">
                <a:solidFill>
                  <a:schemeClr val="dk1"/>
                </a:solidFill>
                <a:latin typeface="Arial"/>
                <a:ea typeface="Arial"/>
                <a:cs typeface="Arial"/>
                <a:sym typeface="Arial"/>
              </a:rPr>
              <a:t> 15 April 2016, Vol. 352, Issue 6283, pp. 342-344.</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21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The Forest Unseen</a:t>
            </a:r>
            <a:endParaRPr/>
          </a:p>
        </p:txBody>
      </p:sp>
      <p:pic>
        <p:nvPicPr>
          <p:cNvPr descr="A plant in a forest&#10;&#10;Description automatically generated" id="1457" name="Google Shape;1457;p218"/>
          <p:cNvPicPr preferRelativeResize="0"/>
          <p:nvPr>
            <p:ph idx="1" type="body"/>
          </p:nvPr>
        </p:nvPicPr>
        <p:blipFill rotWithShape="1">
          <a:blip r:embed="rId3">
            <a:alphaModFix/>
          </a:blip>
          <a:srcRect b="0" l="0" r="0" t="0"/>
          <a:stretch/>
        </p:blipFill>
        <p:spPr>
          <a:xfrm>
            <a:off x="280987" y="1333500"/>
            <a:ext cx="8482012" cy="48704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21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Types of Mycorrhizas</a:t>
            </a:r>
            <a:endParaRPr/>
          </a:p>
        </p:txBody>
      </p:sp>
      <p:sp>
        <p:nvSpPr>
          <p:cNvPr id="1463" name="Google Shape;1463;p219"/>
          <p:cNvSpPr txBox="1"/>
          <p:nvPr>
            <p:ph idx="1" type="body"/>
          </p:nvPr>
        </p:nvSpPr>
        <p:spPr>
          <a:xfrm>
            <a:off x="457200" y="1600200"/>
            <a:ext cx="8229600" cy="4525962"/>
          </a:xfrm>
          <a:prstGeom prst="rect">
            <a:avLst/>
          </a:prstGeom>
          <a:solidFill>
            <a:srgbClr val="E6E6E6"/>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b="0" i="0" lang="en-US" sz="3200" u="sng">
                <a:solidFill>
                  <a:schemeClr val="dk1"/>
                </a:solidFill>
                <a:latin typeface="Arial"/>
                <a:ea typeface="Arial"/>
                <a:cs typeface="Arial"/>
                <a:sym typeface="Arial"/>
              </a:rPr>
              <a:t>Ectomycorrhiza</a:t>
            </a:r>
            <a:r>
              <a:rPr b="0" i="0" lang="en-US" sz="3200" u="none">
                <a:solidFill>
                  <a:schemeClr val="dk1"/>
                </a:solidFill>
                <a:latin typeface="Arial"/>
                <a:ea typeface="Arial"/>
                <a:cs typeface="Arial"/>
                <a:sym typeface="Arial"/>
              </a:rPr>
              <a:t> – </a:t>
            </a:r>
            <a:r>
              <a:rPr b="0" i="0" lang="en-US" sz="2400" u="none">
                <a:solidFill>
                  <a:schemeClr val="dk1"/>
                </a:solidFill>
                <a:latin typeface="Arial"/>
                <a:ea typeface="Arial"/>
                <a:cs typeface="Arial"/>
                <a:sym typeface="Arial"/>
              </a:rPr>
              <a:t>Fungus outside root</a:t>
            </a:r>
            <a:endParaRPr/>
          </a:p>
          <a:p>
            <a:pPr indent="-342900" lvl="0" marL="342900" rtl="0" algn="l">
              <a:lnSpc>
                <a:spcPct val="100000"/>
              </a:lnSpc>
              <a:spcBef>
                <a:spcPts val="640"/>
              </a:spcBef>
              <a:spcAft>
                <a:spcPts val="0"/>
              </a:spcAft>
              <a:buClr>
                <a:schemeClr val="dk1"/>
              </a:buClr>
              <a:buSzPts val="3200"/>
              <a:buFont typeface="Arial"/>
              <a:buChar char="•"/>
            </a:pPr>
            <a:r>
              <a:rPr b="0" i="0" lang="en-US" sz="3200" u="sng">
                <a:solidFill>
                  <a:schemeClr val="dk1"/>
                </a:solidFill>
                <a:latin typeface="Arial"/>
                <a:ea typeface="Arial"/>
                <a:cs typeface="Arial"/>
                <a:sym typeface="Arial"/>
              </a:rPr>
              <a:t>Endomycorrhiza</a:t>
            </a:r>
            <a:r>
              <a:rPr b="0" i="0" lang="en-US" sz="3200" u="none">
                <a:solidFill>
                  <a:schemeClr val="dk1"/>
                </a:solidFill>
                <a:latin typeface="Arial"/>
                <a:ea typeface="Arial"/>
                <a:cs typeface="Arial"/>
                <a:sym typeface="Arial"/>
              </a:rPr>
              <a:t> – </a:t>
            </a:r>
            <a:r>
              <a:rPr b="0" i="0" lang="en-US" sz="2400" u="none">
                <a:solidFill>
                  <a:schemeClr val="dk1"/>
                </a:solidFill>
                <a:latin typeface="Arial"/>
                <a:ea typeface="Arial"/>
                <a:cs typeface="Arial"/>
                <a:sym typeface="Arial"/>
              </a:rPr>
              <a:t>Fungus inside root</a:t>
            </a:r>
            <a:endParaRPr/>
          </a:p>
          <a:p>
            <a:pPr indent="-342900" lvl="0" marL="342900" rtl="0" algn="l">
              <a:lnSpc>
                <a:spcPct val="100000"/>
              </a:lnSpc>
              <a:spcBef>
                <a:spcPts val="640"/>
              </a:spcBef>
              <a:spcAft>
                <a:spcPts val="0"/>
              </a:spcAft>
              <a:buClr>
                <a:schemeClr val="dk1"/>
              </a:buClr>
              <a:buSzPts val="3200"/>
              <a:buFont typeface="Arial"/>
              <a:buChar char="•"/>
            </a:pPr>
            <a:r>
              <a:rPr b="0" i="0" lang="en-US" sz="3200" u="sng">
                <a:solidFill>
                  <a:schemeClr val="dk1"/>
                </a:solidFill>
                <a:latin typeface="Arial"/>
                <a:ea typeface="Arial"/>
                <a:cs typeface="Arial"/>
                <a:sym typeface="Arial"/>
              </a:rPr>
              <a:t>Orchidaceous</a:t>
            </a:r>
            <a:r>
              <a:rPr b="0" i="0" lang="en-US" sz="3200" u="none">
                <a:solidFill>
                  <a:schemeClr val="dk1"/>
                </a:solidFill>
                <a:latin typeface="Arial"/>
                <a:ea typeface="Arial"/>
                <a:cs typeface="Arial"/>
                <a:sym typeface="Arial"/>
              </a:rPr>
              <a:t> – </a:t>
            </a:r>
            <a:r>
              <a:rPr b="0" i="0" lang="en-US" sz="2400" u="none">
                <a:solidFill>
                  <a:schemeClr val="dk1"/>
                </a:solidFill>
                <a:latin typeface="Arial"/>
                <a:ea typeface="Arial"/>
                <a:cs typeface="Arial"/>
                <a:sym typeface="Arial"/>
              </a:rPr>
              <a:t>Orchids</a:t>
            </a:r>
            <a:endParaRPr/>
          </a:p>
          <a:p>
            <a:pPr indent="-342900" lvl="0" marL="342900" rtl="0" algn="l">
              <a:lnSpc>
                <a:spcPct val="100000"/>
              </a:lnSpc>
              <a:spcBef>
                <a:spcPts val="640"/>
              </a:spcBef>
              <a:spcAft>
                <a:spcPts val="0"/>
              </a:spcAft>
              <a:buClr>
                <a:schemeClr val="dk1"/>
              </a:buClr>
              <a:buSzPts val="3200"/>
              <a:buFont typeface="Arial"/>
              <a:buChar char="•"/>
            </a:pPr>
            <a:r>
              <a:rPr b="0" i="0" lang="en-US" sz="3200" u="sng">
                <a:solidFill>
                  <a:schemeClr val="dk1"/>
                </a:solidFill>
                <a:latin typeface="Arial"/>
                <a:ea typeface="Arial"/>
                <a:cs typeface="Arial"/>
                <a:sym typeface="Arial"/>
              </a:rPr>
              <a:t>Ericaceous</a:t>
            </a:r>
            <a:r>
              <a:rPr b="0" i="0" lang="en-US" sz="3200" u="none">
                <a:solidFill>
                  <a:schemeClr val="dk1"/>
                </a:solidFill>
                <a:latin typeface="Arial"/>
                <a:ea typeface="Arial"/>
                <a:cs typeface="Arial"/>
                <a:sym typeface="Arial"/>
              </a:rPr>
              <a:t> – </a:t>
            </a:r>
            <a:r>
              <a:rPr b="0" i="0" lang="en-US" sz="2400" u="none">
                <a:solidFill>
                  <a:schemeClr val="dk1"/>
                </a:solidFill>
                <a:latin typeface="Arial"/>
                <a:ea typeface="Arial"/>
                <a:cs typeface="Arial"/>
                <a:sym typeface="Arial"/>
              </a:rPr>
              <a:t>Ericaceae</a:t>
            </a:r>
            <a:endParaRPr/>
          </a:p>
          <a:p>
            <a:pPr indent="-285750" lvl="1" marL="74295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Heathers, Rhododendrons (Rosebay and Azalea)</a:t>
            </a:r>
            <a:endParaRPr/>
          </a:p>
          <a:p>
            <a:pPr indent="-342900" lvl="0" marL="342900" rtl="0" algn="l">
              <a:lnSpc>
                <a:spcPct val="100000"/>
              </a:lnSpc>
              <a:spcBef>
                <a:spcPts val="640"/>
              </a:spcBef>
              <a:spcAft>
                <a:spcPts val="0"/>
              </a:spcAft>
              <a:buClr>
                <a:schemeClr val="dk1"/>
              </a:buClr>
              <a:buSzPts val="3200"/>
              <a:buFont typeface="Arial"/>
              <a:buChar char="•"/>
            </a:pPr>
            <a:r>
              <a:rPr b="0" i="0" lang="en-US" sz="3200" u="sng">
                <a:solidFill>
                  <a:schemeClr val="dk1"/>
                </a:solidFill>
                <a:latin typeface="Arial"/>
                <a:ea typeface="Arial"/>
                <a:cs typeface="Arial"/>
                <a:sym typeface="Arial"/>
              </a:rPr>
              <a:t>Monotropoid</a:t>
            </a:r>
            <a:r>
              <a:rPr b="0" i="0" lang="en-US" sz="3200" u="none">
                <a:solidFill>
                  <a:schemeClr val="dk1"/>
                </a:solidFill>
                <a:latin typeface="Arial"/>
                <a:ea typeface="Arial"/>
                <a:cs typeface="Arial"/>
                <a:sym typeface="Arial"/>
              </a:rPr>
              <a:t> – </a:t>
            </a:r>
            <a:r>
              <a:rPr b="0" i="0" lang="en-US" sz="2400" u="none">
                <a:solidFill>
                  <a:schemeClr val="dk1"/>
                </a:solidFill>
                <a:latin typeface="Arial"/>
                <a:ea typeface="Arial"/>
                <a:cs typeface="Arial"/>
                <a:sym typeface="Arial"/>
              </a:rPr>
              <a:t>Monotropa</a:t>
            </a:r>
            <a:endParaRPr/>
          </a:p>
          <a:p>
            <a:pPr indent="-285750" lvl="1" marL="74295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Indian pipe or Ghost pipe and Pinesap</a:t>
            </a:r>
            <a:endParaRPr/>
          </a:p>
          <a:p>
            <a:pPr indent="-190500" lvl="0" marL="342900" rtl="0" algn="l">
              <a:spcBef>
                <a:spcPts val="48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22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Ectomycorrhizal Morphology</a:t>
            </a:r>
            <a:endParaRPr/>
          </a:p>
        </p:txBody>
      </p:sp>
      <p:sp>
        <p:nvSpPr>
          <p:cNvPr id="1469" name="Google Shape;1469;p220"/>
          <p:cNvSpPr txBox="1"/>
          <p:nvPr>
            <p:ph idx="1" type="body"/>
          </p:nvPr>
        </p:nvSpPr>
        <p:spPr>
          <a:xfrm>
            <a:off x="533400" y="1600200"/>
            <a:ext cx="5486400" cy="4267200"/>
          </a:xfrm>
          <a:prstGeom prst="rect">
            <a:avLst/>
          </a:prstGeom>
          <a:solidFill>
            <a:srgbClr val="E6E6E6"/>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Develop 1 – 3 months after germination</a:t>
            </a:r>
            <a:endParaRPr/>
          </a:p>
          <a:p>
            <a:pPr indent="-342900" lvl="0" marL="34290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Roots colonized by hyphae from another mycorrhizal root or from surface spores</a:t>
            </a:r>
            <a:endParaRPr/>
          </a:p>
          <a:p>
            <a:pPr indent="-342900" lvl="0" marL="34290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Process of colonization</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Penetration of hyphae to form </a:t>
            </a:r>
            <a:r>
              <a:rPr b="1" i="0" lang="en-US" sz="1800" u="sng">
                <a:solidFill>
                  <a:schemeClr val="dk1"/>
                </a:solidFill>
                <a:latin typeface="Arial"/>
                <a:ea typeface="Arial"/>
                <a:cs typeface="Arial"/>
                <a:sym typeface="Arial"/>
              </a:rPr>
              <a:t>Hartig Net</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Mantle of hyphae outside root</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Extension of hyphae into soil</a:t>
            </a:r>
            <a:endParaRPr/>
          </a:p>
          <a:p>
            <a:pPr indent="-342900" lvl="0" marL="34290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Fungus produces plant growth hormones</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Short roots grow faster</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Roots thicken</a:t>
            </a:r>
            <a:endParaRPr/>
          </a:p>
          <a:p>
            <a:pPr indent="-285750" lvl="1" marL="74295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Roots form branches</a:t>
            </a:r>
            <a:endParaRPr/>
          </a:p>
        </p:txBody>
      </p:sp>
      <p:pic>
        <p:nvPicPr>
          <p:cNvPr descr="Ectomycorrhiza_TheFifthKingdom_Fig17-1" id="1470" name="Google Shape;1470;p220"/>
          <p:cNvPicPr preferRelativeResize="0"/>
          <p:nvPr>
            <p:ph idx="1" type="body"/>
          </p:nvPr>
        </p:nvPicPr>
        <p:blipFill rotWithShape="1">
          <a:blip r:embed="rId3">
            <a:alphaModFix/>
          </a:blip>
          <a:srcRect b="0" l="0" r="0" t="0"/>
          <a:stretch/>
        </p:blipFill>
        <p:spPr>
          <a:xfrm>
            <a:off x="6477000" y="1600200"/>
            <a:ext cx="1917700" cy="4525962"/>
          </a:xfrm>
          <a:prstGeom prst="rect">
            <a:avLst/>
          </a:prstGeom>
          <a:noFill/>
          <a:ln>
            <a:noFill/>
          </a:ln>
        </p:spPr>
      </p:pic>
      <p:cxnSp>
        <p:nvCxnSpPr>
          <p:cNvPr id="1471" name="Google Shape;1471;p220"/>
          <p:cNvCxnSpPr/>
          <p:nvPr/>
        </p:nvCxnSpPr>
        <p:spPr>
          <a:xfrm flipH="1" rot="10800000">
            <a:off x="5638800" y="2971800"/>
            <a:ext cx="1447800" cy="228600"/>
          </a:xfrm>
          <a:prstGeom prst="straightConnector1">
            <a:avLst/>
          </a:prstGeom>
          <a:noFill/>
          <a:ln cap="flat" cmpd="sng" w="22225">
            <a:solidFill>
              <a:srgbClr val="FF0000"/>
            </a:solidFill>
            <a:prstDash val="solid"/>
            <a:miter lim="800000"/>
            <a:headEnd len="med" w="med" type="none"/>
            <a:tailEnd len="med" w="med" type="stealth"/>
          </a:ln>
        </p:spPr>
      </p:cxnSp>
      <p:cxnSp>
        <p:nvCxnSpPr>
          <p:cNvPr id="1472" name="Google Shape;1472;p220"/>
          <p:cNvCxnSpPr/>
          <p:nvPr/>
        </p:nvCxnSpPr>
        <p:spPr>
          <a:xfrm>
            <a:off x="5638800" y="3238500"/>
            <a:ext cx="1371600" cy="952500"/>
          </a:xfrm>
          <a:prstGeom prst="straightConnector1">
            <a:avLst/>
          </a:prstGeom>
          <a:noFill/>
          <a:ln cap="flat" cmpd="sng" w="22225">
            <a:solidFill>
              <a:srgbClr val="FF0000"/>
            </a:solidFill>
            <a:prstDash val="solid"/>
            <a:miter lim="800000"/>
            <a:headEnd len="med" w="med" type="none"/>
            <a:tailEnd len="med" w="med" type="stealth"/>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22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Ectomycorrhizal Morphology</a:t>
            </a:r>
            <a:endParaRPr/>
          </a:p>
        </p:txBody>
      </p:sp>
      <p:pic>
        <p:nvPicPr>
          <p:cNvPr descr="EctomycoorhizalRoot_TheFifthKingdom_Fig17-2jpg" id="1478" name="Google Shape;1478;p221"/>
          <p:cNvPicPr preferRelativeResize="0"/>
          <p:nvPr>
            <p:ph idx="1" type="body"/>
          </p:nvPr>
        </p:nvPicPr>
        <p:blipFill rotWithShape="1">
          <a:blip r:embed="rId3">
            <a:alphaModFix/>
          </a:blip>
          <a:srcRect b="0" l="0" r="0" t="0"/>
          <a:stretch/>
        </p:blipFill>
        <p:spPr>
          <a:xfrm>
            <a:off x="990600" y="1600200"/>
            <a:ext cx="7315200" cy="3441700"/>
          </a:xfrm>
          <a:prstGeom prst="rect">
            <a:avLst/>
          </a:prstGeom>
          <a:noFill/>
          <a:ln>
            <a:noFill/>
          </a:ln>
        </p:spPr>
      </p:pic>
      <p:sp>
        <p:nvSpPr>
          <p:cNvPr id="1479" name="Google Shape;1479;p221"/>
          <p:cNvSpPr txBox="1"/>
          <p:nvPr/>
        </p:nvSpPr>
        <p:spPr>
          <a:xfrm>
            <a:off x="1235075" y="5410200"/>
            <a:ext cx="7070725" cy="646112"/>
          </a:xfrm>
          <a:prstGeom prst="rect">
            <a:avLst/>
          </a:prstGeom>
          <a:solidFill>
            <a:srgbClr val="F2F2F2"/>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Fungal plant growth hormones promote root tips to grow faster and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thicker and to branch out (dichotomy in </a:t>
            </a:r>
            <a:r>
              <a:rPr b="0" i="1" lang="en-US" sz="1800" u="none">
                <a:solidFill>
                  <a:schemeClr val="dk1"/>
                </a:solidFill>
                <a:latin typeface="Arial"/>
                <a:ea typeface="Arial"/>
                <a:cs typeface="Arial"/>
                <a:sym typeface="Arial"/>
              </a:rPr>
              <a:t>Pinus</a:t>
            </a:r>
            <a:r>
              <a:rPr b="0" i="0" lang="en-US" sz="1800" u="none">
                <a:solidFill>
                  <a:schemeClr val="dk1"/>
                </a:solidFill>
                <a:latin typeface="Arial"/>
                <a:ea typeface="Arial"/>
                <a:cs typeface="Arial"/>
                <a:sym typeface="Arial"/>
              </a:rPr>
              <a:t> species)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22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Ectomycorrhizal Morphology</a:t>
            </a:r>
            <a:endParaRPr/>
          </a:p>
        </p:txBody>
      </p:sp>
      <p:pic>
        <p:nvPicPr>
          <p:cNvPr descr="HartigNet_TheFifthKingdom_Fig17-2" id="1485" name="Google Shape;1485;p222"/>
          <p:cNvPicPr preferRelativeResize="0"/>
          <p:nvPr>
            <p:ph idx="1" type="body"/>
          </p:nvPr>
        </p:nvPicPr>
        <p:blipFill rotWithShape="1">
          <a:blip r:embed="rId3">
            <a:alphaModFix/>
          </a:blip>
          <a:srcRect b="0" l="0" r="0" t="0"/>
          <a:stretch/>
        </p:blipFill>
        <p:spPr>
          <a:xfrm>
            <a:off x="2667000" y="1219200"/>
            <a:ext cx="3978275" cy="3992562"/>
          </a:xfrm>
          <a:prstGeom prst="rect">
            <a:avLst/>
          </a:prstGeom>
          <a:noFill/>
          <a:ln>
            <a:noFill/>
          </a:ln>
        </p:spPr>
      </p:pic>
      <p:sp>
        <p:nvSpPr>
          <p:cNvPr id="1486" name="Google Shape;1486;p222"/>
          <p:cNvSpPr txBox="1"/>
          <p:nvPr/>
        </p:nvSpPr>
        <p:spPr>
          <a:xfrm>
            <a:off x="1447800" y="5562600"/>
            <a:ext cx="6673850" cy="646112"/>
          </a:xfrm>
          <a:prstGeom prst="rect">
            <a:avLst/>
          </a:prstGeom>
          <a:solidFill>
            <a:srgbClr val="F2F2F2"/>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The Hartig net protects cortical (root) cells and prolongs life and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suppresses the growth of root hairs which are now redundant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22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Ectomycorrhizal Morphology</a:t>
            </a:r>
            <a:endParaRPr/>
          </a:p>
        </p:txBody>
      </p:sp>
      <p:pic>
        <p:nvPicPr>
          <p:cNvPr descr="HartigNetSideView_TheFifthKingdom_Fog17-2" id="1492" name="Google Shape;1492;p223"/>
          <p:cNvPicPr preferRelativeResize="0"/>
          <p:nvPr>
            <p:ph idx="1" type="body"/>
          </p:nvPr>
        </p:nvPicPr>
        <p:blipFill rotWithShape="1">
          <a:blip r:embed="rId3">
            <a:alphaModFix/>
          </a:blip>
          <a:srcRect b="0" l="0" r="0" t="0"/>
          <a:stretch/>
        </p:blipFill>
        <p:spPr>
          <a:xfrm>
            <a:off x="2819400" y="1447800"/>
            <a:ext cx="3124200" cy="3878262"/>
          </a:xfrm>
          <a:prstGeom prst="rect">
            <a:avLst/>
          </a:prstGeom>
          <a:noFill/>
          <a:ln>
            <a:noFill/>
          </a:ln>
        </p:spPr>
      </p:pic>
      <p:sp>
        <p:nvSpPr>
          <p:cNvPr id="1493" name="Google Shape;1493;p223"/>
          <p:cNvSpPr txBox="1"/>
          <p:nvPr/>
        </p:nvSpPr>
        <p:spPr>
          <a:xfrm>
            <a:off x="1447800" y="5715000"/>
            <a:ext cx="5791200" cy="646112"/>
          </a:xfrm>
          <a:prstGeom prst="rect">
            <a:avLst/>
          </a:prstGeom>
          <a:solidFill>
            <a:srgbClr val="F2F2F2"/>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Ectomycorrhizal roots are a different color, more branched and thicker than normal roots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6" name="Shape 1196"/>
        <p:cNvGrpSpPr/>
        <p:nvPr/>
      </p:nvGrpSpPr>
      <p:grpSpPr>
        <a:xfrm>
          <a:off x="0" y="0"/>
          <a:ext cx="0" cy="0"/>
          <a:chOff x="0" y="0"/>
          <a:chExt cx="0" cy="0"/>
        </a:xfrm>
      </p:grpSpPr>
      <p:sp>
        <p:nvSpPr>
          <p:cNvPr descr="&quot;&quot;" id="1197" name="Google Shape;1197;p188"/>
          <p:cNvSpPr/>
          <p:nvPr/>
        </p:nvSpPr>
        <p:spPr>
          <a:xfrm>
            <a:off x="0" y="0"/>
            <a:ext cx="3490912" cy="6858000"/>
          </a:xfrm>
          <a:prstGeom prst="rect">
            <a:avLst/>
          </a:prstGeom>
          <a:solidFill>
            <a:srgbClr val="40404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98" name="Google Shape;1198;p188"/>
          <p:cNvSpPr txBox="1"/>
          <p:nvPr>
            <p:ph type="title"/>
          </p:nvPr>
        </p:nvSpPr>
        <p:spPr>
          <a:xfrm>
            <a:off x="628650" y="811212"/>
            <a:ext cx="2501900" cy="540385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400"/>
              <a:buFont typeface="Calibri"/>
              <a:buNone/>
            </a:pPr>
            <a:r>
              <a:rPr b="0" i="0" lang="en-US" sz="4400" u="none">
                <a:solidFill>
                  <a:srgbClr val="FFFFFF"/>
                </a:solidFill>
                <a:latin typeface="Calibri"/>
                <a:ea typeface="Calibri"/>
                <a:cs typeface="Calibri"/>
                <a:sym typeface="Calibri"/>
              </a:rPr>
              <a:t>What is a Fungus?</a:t>
            </a:r>
            <a:endParaRPr/>
          </a:p>
        </p:txBody>
      </p:sp>
      <p:sp>
        <p:nvSpPr>
          <p:cNvPr descr="&quot;&quot;" id="1199" name="Google Shape;1199;p188"/>
          <p:cNvSpPr/>
          <p:nvPr/>
        </p:nvSpPr>
        <p:spPr>
          <a:xfrm>
            <a:off x="3490912" y="0"/>
            <a:ext cx="106362" cy="6858000"/>
          </a:xfrm>
          <a:prstGeom prst="rect">
            <a:avLst/>
          </a:prstGeom>
          <a:solidFill>
            <a:schemeClr val="dk1">
              <a:alpha val="19607"/>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200" name="Google Shape;1200;p188"/>
          <p:cNvPicPr preferRelativeResize="0"/>
          <p:nvPr>
            <p:ph idx="1" type="body"/>
          </p:nvPr>
        </p:nvPicPr>
        <p:blipFill rotWithShape="1">
          <a:blip r:embed="rId3">
            <a:alphaModFix/>
          </a:blip>
          <a:srcRect b="0" l="0" r="0" t="0"/>
          <a:stretch/>
        </p:blipFill>
        <p:spPr>
          <a:xfrm>
            <a:off x="3833812" y="944562"/>
            <a:ext cx="4773612" cy="61880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22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Ectomycorrhizal Fungi</a:t>
            </a:r>
            <a:endParaRPr/>
          </a:p>
        </p:txBody>
      </p:sp>
      <p:sp>
        <p:nvSpPr>
          <p:cNvPr id="1499" name="Google Shape;1499;p224"/>
          <p:cNvSpPr txBox="1"/>
          <p:nvPr>
            <p:ph idx="1" type="body"/>
          </p:nvPr>
        </p:nvSpPr>
        <p:spPr>
          <a:xfrm>
            <a:off x="457200" y="1600200"/>
            <a:ext cx="8229600" cy="4525962"/>
          </a:xfrm>
          <a:prstGeom prst="rect">
            <a:avLst/>
          </a:prstGeom>
          <a:solidFill>
            <a:srgbClr val="E6E6E6"/>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2000"/>
              <a:buFont typeface="Arial"/>
              <a:buChar char="•"/>
            </a:pPr>
            <a:r>
              <a:rPr b="0" i="0" lang="en-US" sz="2000" u="sng">
                <a:solidFill>
                  <a:schemeClr val="dk1"/>
                </a:solidFill>
                <a:latin typeface="Arial"/>
                <a:ea typeface="Arial"/>
                <a:cs typeface="Arial"/>
                <a:sym typeface="Arial"/>
              </a:rPr>
              <a:t>Most of the ectomycorrhizas are similar, distinguished only by the fruiting body (the mushroom)</a:t>
            </a:r>
            <a:endParaRPr/>
          </a:p>
          <a:p>
            <a:pPr indent="-342900" lvl="0" marL="342900" rtl="0" algn="l">
              <a:lnSpc>
                <a:spcPct val="8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Most are basidiomycetes (73 genera and 9 orders) </a:t>
            </a:r>
            <a:endParaRPr/>
          </a:p>
          <a:p>
            <a:pPr indent="-285750" lvl="1" marL="74295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Almost all of the following families</a:t>
            </a:r>
            <a:endParaRPr/>
          </a:p>
          <a:p>
            <a:pPr indent="-228600" lvl="2" marL="1143000" rtl="0" algn="l">
              <a:lnSpc>
                <a:spcPct val="8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Boletaceae</a:t>
            </a:r>
            <a:endParaRPr/>
          </a:p>
          <a:p>
            <a:pPr indent="-228600" lvl="2" marL="1143000" rtl="0" algn="l">
              <a:lnSpc>
                <a:spcPct val="8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Russulaceae</a:t>
            </a:r>
            <a:endParaRPr/>
          </a:p>
          <a:p>
            <a:pPr indent="-228600" lvl="2" marL="1143000" rtl="0" algn="l">
              <a:lnSpc>
                <a:spcPct val="8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Stobilomycetaceae</a:t>
            </a:r>
            <a:endParaRPr/>
          </a:p>
          <a:p>
            <a:pPr indent="-228600" lvl="2" marL="1143000" rtl="0" algn="l">
              <a:lnSpc>
                <a:spcPct val="8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Cantharellaceae</a:t>
            </a:r>
            <a:endParaRPr/>
          </a:p>
          <a:p>
            <a:pPr indent="-285750" lvl="1" marL="742950" rtl="0" algn="l">
              <a:lnSpc>
                <a:spcPct val="8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Most of the following genera</a:t>
            </a:r>
            <a:endParaRPr/>
          </a:p>
          <a:p>
            <a:pPr indent="-228600" lvl="2" marL="1143000" rtl="0" algn="l">
              <a:lnSpc>
                <a:spcPct val="8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Amanita</a:t>
            </a:r>
            <a:endParaRPr/>
          </a:p>
          <a:p>
            <a:pPr indent="-228600" lvl="2" marL="1143000" rtl="0" algn="l">
              <a:lnSpc>
                <a:spcPct val="8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Cortinarius</a:t>
            </a:r>
            <a:endParaRPr/>
          </a:p>
          <a:p>
            <a:pPr indent="-228600" lvl="2" marL="1143000" rtl="0" algn="l">
              <a:lnSpc>
                <a:spcPct val="8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Hebeloma</a:t>
            </a:r>
            <a:endParaRPr/>
          </a:p>
          <a:p>
            <a:pPr indent="-228600" lvl="2" marL="1143000" rtl="0" algn="l">
              <a:lnSpc>
                <a:spcPct val="8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Laccaria</a:t>
            </a:r>
            <a:endParaRPr/>
          </a:p>
          <a:p>
            <a:pPr indent="-228600" lvl="2" marL="1143000" rtl="0" algn="l">
              <a:lnSpc>
                <a:spcPct val="8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Scleroderma</a:t>
            </a:r>
            <a:endParaRPr/>
          </a:p>
          <a:p>
            <a:pPr indent="-228600" lvl="2" marL="1143000" rtl="0" algn="l">
              <a:lnSpc>
                <a:spcPct val="8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Tricholoma</a:t>
            </a:r>
            <a:endParaRPr/>
          </a:p>
          <a:p>
            <a:pPr indent="-342900" lvl="0" marL="342900" rtl="0" algn="l">
              <a:lnSpc>
                <a:spcPct val="8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Some have a wide range of hosts. Others are selective to specific trees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22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Ectomycorrhizal Fungi</a:t>
            </a:r>
            <a:endParaRPr/>
          </a:p>
        </p:txBody>
      </p:sp>
      <p:pic>
        <p:nvPicPr>
          <p:cNvPr descr="Amanita Muscaria Fly Agaric Koli, Finland 8-23-04" id="1505" name="Google Shape;1505;p225"/>
          <p:cNvPicPr preferRelativeResize="0"/>
          <p:nvPr>
            <p:ph idx="1" type="body"/>
          </p:nvPr>
        </p:nvPicPr>
        <p:blipFill rotWithShape="1">
          <a:blip r:embed="rId3">
            <a:alphaModFix/>
          </a:blip>
          <a:srcRect b="0" l="0" r="0" t="0"/>
          <a:stretch/>
        </p:blipFill>
        <p:spPr>
          <a:xfrm>
            <a:off x="914400" y="1219200"/>
            <a:ext cx="2922587" cy="2185987"/>
          </a:xfrm>
          <a:prstGeom prst="rect">
            <a:avLst/>
          </a:prstGeom>
          <a:noFill/>
          <a:ln>
            <a:noFill/>
          </a:ln>
        </p:spPr>
      </p:pic>
      <p:pic>
        <p:nvPicPr>
          <p:cNvPr descr="Chanterelle_CantharellusCibariusShermanGap_060715_" id="1506" name="Google Shape;1506;p225"/>
          <p:cNvPicPr preferRelativeResize="0"/>
          <p:nvPr>
            <p:ph idx="2" type="body"/>
          </p:nvPr>
        </p:nvPicPr>
        <p:blipFill rotWithShape="1">
          <a:blip r:embed="rId4">
            <a:alphaModFix/>
          </a:blip>
          <a:srcRect b="0" l="0" r="0" t="0"/>
          <a:stretch/>
        </p:blipFill>
        <p:spPr>
          <a:xfrm>
            <a:off x="5334000" y="1219200"/>
            <a:ext cx="2922587" cy="2185987"/>
          </a:xfrm>
          <a:prstGeom prst="rect">
            <a:avLst/>
          </a:prstGeom>
          <a:noFill/>
          <a:ln>
            <a:noFill/>
          </a:ln>
        </p:spPr>
      </p:pic>
      <p:pic>
        <p:nvPicPr>
          <p:cNvPr descr="BoletusBicolor_Sugarloaf_060722" id="1507" name="Google Shape;1507;p225"/>
          <p:cNvPicPr preferRelativeResize="0"/>
          <p:nvPr>
            <p:ph idx="3" type="body"/>
          </p:nvPr>
        </p:nvPicPr>
        <p:blipFill rotWithShape="1">
          <a:blip r:embed="rId5">
            <a:alphaModFix/>
          </a:blip>
          <a:srcRect b="0" l="0" r="0" t="0"/>
          <a:stretch/>
        </p:blipFill>
        <p:spPr>
          <a:xfrm>
            <a:off x="838200" y="3962400"/>
            <a:ext cx="2924175" cy="2187575"/>
          </a:xfrm>
          <a:prstGeom prst="rect">
            <a:avLst/>
          </a:prstGeom>
          <a:noFill/>
          <a:ln>
            <a:noFill/>
          </a:ln>
        </p:spPr>
      </p:pic>
      <p:pic>
        <p:nvPicPr>
          <p:cNvPr descr="Russula Pulchra Rocky Top Trail 8-03" id="1508" name="Google Shape;1508;p225"/>
          <p:cNvPicPr preferRelativeResize="0"/>
          <p:nvPr>
            <p:ph idx="4" type="body"/>
          </p:nvPr>
        </p:nvPicPr>
        <p:blipFill rotWithShape="1">
          <a:blip r:embed="rId6">
            <a:alphaModFix/>
          </a:blip>
          <a:srcRect b="0" l="0" r="0" t="0"/>
          <a:stretch/>
        </p:blipFill>
        <p:spPr>
          <a:xfrm>
            <a:off x="5207000" y="3938587"/>
            <a:ext cx="2919412" cy="2187575"/>
          </a:xfrm>
          <a:prstGeom prst="rect">
            <a:avLst/>
          </a:prstGeom>
          <a:noFill/>
          <a:ln>
            <a:noFill/>
          </a:ln>
        </p:spPr>
      </p:pic>
      <p:sp>
        <p:nvSpPr>
          <p:cNvPr id="1509" name="Google Shape;1509;p225"/>
          <p:cNvSpPr txBox="1"/>
          <p:nvPr/>
        </p:nvSpPr>
        <p:spPr>
          <a:xfrm>
            <a:off x="1298575" y="3481387"/>
            <a:ext cx="2282825" cy="369887"/>
          </a:xfrm>
          <a:prstGeom prst="rect">
            <a:avLst/>
          </a:prstGeom>
          <a:solidFill>
            <a:srgbClr val="FFCC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Amanita muscaria</a:t>
            </a:r>
            <a:endParaRPr/>
          </a:p>
        </p:txBody>
      </p:sp>
      <p:sp>
        <p:nvSpPr>
          <p:cNvPr id="1510" name="Google Shape;1510;p225"/>
          <p:cNvSpPr txBox="1"/>
          <p:nvPr/>
        </p:nvSpPr>
        <p:spPr>
          <a:xfrm>
            <a:off x="5486400" y="3490912"/>
            <a:ext cx="2362200" cy="369887"/>
          </a:xfrm>
          <a:prstGeom prst="rect">
            <a:avLst/>
          </a:prstGeom>
          <a:solidFill>
            <a:srgbClr val="FFCC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Cantharellus cibarius</a:t>
            </a:r>
            <a:endParaRPr/>
          </a:p>
        </p:txBody>
      </p:sp>
      <p:sp>
        <p:nvSpPr>
          <p:cNvPr id="1511" name="Google Shape;1511;p225"/>
          <p:cNvSpPr txBox="1"/>
          <p:nvPr/>
        </p:nvSpPr>
        <p:spPr>
          <a:xfrm>
            <a:off x="1219200" y="6324600"/>
            <a:ext cx="1752600" cy="369887"/>
          </a:xfrm>
          <a:prstGeom prst="rect">
            <a:avLst/>
          </a:prstGeom>
          <a:solidFill>
            <a:srgbClr val="FFCC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Boletus bicolor</a:t>
            </a:r>
            <a:endParaRPr/>
          </a:p>
        </p:txBody>
      </p:sp>
      <p:sp>
        <p:nvSpPr>
          <p:cNvPr id="1512" name="Google Shape;1512;p225"/>
          <p:cNvSpPr txBox="1"/>
          <p:nvPr/>
        </p:nvSpPr>
        <p:spPr>
          <a:xfrm>
            <a:off x="5905500" y="6248400"/>
            <a:ext cx="1524000" cy="369887"/>
          </a:xfrm>
          <a:prstGeom prst="rect">
            <a:avLst/>
          </a:prstGeom>
          <a:solidFill>
            <a:srgbClr val="FFCC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Russula spp</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22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Ectomycorrhizal Plants</a:t>
            </a:r>
            <a:endParaRPr/>
          </a:p>
        </p:txBody>
      </p:sp>
      <p:sp>
        <p:nvSpPr>
          <p:cNvPr id="1518" name="Google Shape;1518;p226"/>
          <p:cNvSpPr txBox="1"/>
          <p:nvPr>
            <p:ph idx="1" type="body"/>
          </p:nvPr>
        </p:nvSpPr>
        <p:spPr>
          <a:xfrm>
            <a:off x="457200" y="1600200"/>
            <a:ext cx="8229600" cy="4525962"/>
          </a:xfrm>
          <a:prstGeom prst="rect">
            <a:avLst/>
          </a:prstGeom>
          <a:solidFill>
            <a:srgbClr val="E6E6E6"/>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Gymnosperms</a:t>
            </a:r>
            <a:endParaRPr/>
          </a:p>
          <a:p>
            <a:pPr indent="-285750" lvl="1" marL="74295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All Pinaceae</a:t>
            </a:r>
            <a:endParaRPr/>
          </a:p>
          <a:p>
            <a:pPr indent="-285750" lvl="1" marL="74295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Some Cupressaceae</a:t>
            </a:r>
            <a:endParaRPr/>
          </a:p>
          <a:p>
            <a:pPr indent="-342900" lvl="0" marL="34290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Angiosperms</a:t>
            </a:r>
            <a:endParaRPr/>
          </a:p>
          <a:p>
            <a:pPr indent="-285750" lvl="1" marL="74295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All Fagaceae (Beech), Betulaceae (Birch), Salicaceae (Willow)</a:t>
            </a:r>
            <a:endParaRPr/>
          </a:p>
          <a:p>
            <a:pPr indent="-285750" lvl="1" marL="74295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Most Myrtaceae</a:t>
            </a:r>
            <a:endParaRPr/>
          </a:p>
          <a:p>
            <a:pPr indent="-285750" lvl="1" marL="74295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Many Legumes</a:t>
            </a:r>
            <a:endParaRPr/>
          </a:p>
          <a:p>
            <a:pPr indent="-165100" lvl="0" marL="342900" rtl="0" algn="l">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p22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Ectomycorrhizal Plants</a:t>
            </a:r>
            <a:endParaRPr/>
          </a:p>
        </p:txBody>
      </p:sp>
      <p:pic>
        <p:nvPicPr>
          <p:cNvPr descr="WhitePineOldRag_041226" id="1524" name="Google Shape;1524;p227"/>
          <p:cNvPicPr preferRelativeResize="0"/>
          <p:nvPr>
            <p:ph idx="1" type="body"/>
          </p:nvPr>
        </p:nvPicPr>
        <p:blipFill rotWithShape="1">
          <a:blip r:embed="rId3">
            <a:alphaModFix/>
          </a:blip>
          <a:srcRect b="0" l="0" r="0" t="0"/>
          <a:stretch/>
        </p:blipFill>
        <p:spPr>
          <a:xfrm>
            <a:off x="981075" y="1219200"/>
            <a:ext cx="2822575" cy="2185987"/>
          </a:xfrm>
          <a:prstGeom prst="rect">
            <a:avLst/>
          </a:prstGeom>
          <a:noFill/>
          <a:ln>
            <a:noFill/>
          </a:ln>
        </p:spPr>
      </p:pic>
      <p:pic>
        <p:nvPicPr>
          <p:cNvPr descr="VirginiaPine_SignalKnobTr_050116" id="1525" name="Google Shape;1525;p227"/>
          <p:cNvPicPr preferRelativeResize="0"/>
          <p:nvPr>
            <p:ph idx="2" type="body"/>
          </p:nvPr>
        </p:nvPicPr>
        <p:blipFill rotWithShape="1">
          <a:blip r:embed="rId4">
            <a:alphaModFix/>
          </a:blip>
          <a:srcRect b="0" l="0" r="0" t="0"/>
          <a:stretch/>
        </p:blipFill>
        <p:spPr>
          <a:xfrm>
            <a:off x="5181600" y="1219200"/>
            <a:ext cx="2852737" cy="2133600"/>
          </a:xfrm>
          <a:prstGeom prst="rect">
            <a:avLst/>
          </a:prstGeom>
          <a:noFill/>
          <a:ln>
            <a:noFill/>
          </a:ln>
        </p:spPr>
      </p:pic>
      <p:pic>
        <p:nvPicPr>
          <p:cNvPr descr="EasternHemlock_041106" id="1526" name="Google Shape;1526;p227"/>
          <p:cNvPicPr preferRelativeResize="0"/>
          <p:nvPr>
            <p:ph idx="3" type="body"/>
          </p:nvPr>
        </p:nvPicPr>
        <p:blipFill rotWithShape="1">
          <a:blip r:embed="rId5">
            <a:alphaModFix/>
          </a:blip>
          <a:srcRect b="0" l="0" r="0" t="0"/>
          <a:stretch/>
        </p:blipFill>
        <p:spPr>
          <a:xfrm>
            <a:off x="1147762" y="3962400"/>
            <a:ext cx="2489200" cy="2187575"/>
          </a:xfrm>
          <a:prstGeom prst="rect">
            <a:avLst/>
          </a:prstGeom>
          <a:noFill/>
          <a:ln>
            <a:noFill/>
          </a:ln>
        </p:spPr>
      </p:pic>
      <p:pic>
        <p:nvPicPr>
          <p:cNvPr descr="BalsamFir_Hawksbill_050319" id="1527" name="Google Shape;1527;p227"/>
          <p:cNvPicPr preferRelativeResize="0"/>
          <p:nvPr>
            <p:ph idx="4" type="body"/>
          </p:nvPr>
        </p:nvPicPr>
        <p:blipFill rotWithShape="1">
          <a:blip r:embed="rId6">
            <a:alphaModFix/>
          </a:blip>
          <a:srcRect b="0" l="0" r="0" t="0"/>
          <a:stretch/>
        </p:blipFill>
        <p:spPr>
          <a:xfrm>
            <a:off x="5181600" y="3962400"/>
            <a:ext cx="2924175" cy="2187575"/>
          </a:xfrm>
          <a:prstGeom prst="rect">
            <a:avLst/>
          </a:prstGeom>
          <a:noFill/>
          <a:ln>
            <a:noFill/>
          </a:ln>
        </p:spPr>
      </p:pic>
      <p:sp>
        <p:nvSpPr>
          <p:cNvPr id="1528" name="Google Shape;1528;p227"/>
          <p:cNvSpPr txBox="1"/>
          <p:nvPr/>
        </p:nvSpPr>
        <p:spPr>
          <a:xfrm>
            <a:off x="914400" y="3473450"/>
            <a:ext cx="2954337" cy="368300"/>
          </a:xfrm>
          <a:prstGeom prst="rect">
            <a:avLst/>
          </a:prstGeom>
          <a:solidFill>
            <a:srgbClr val="B5D14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White Pine – </a:t>
            </a:r>
            <a:r>
              <a:rPr b="0" i="1" lang="en-US" sz="1800" u="none">
                <a:solidFill>
                  <a:schemeClr val="dk1"/>
                </a:solidFill>
                <a:latin typeface="Arial"/>
                <a:ea typeface="Arial"/>
                <a:cs typeface="Arial"/>
                <a:sym typeface="Arial"/>
              </a:rPr>
              <a:t>Pinus strobus</a:t>
            </a:r>
            <a:endParaRPr/>
          </a:p>
        </p:txBody>
      </p:sp>
      <p:sp>
        <p:nvSpPr>
          <p:cNvPr id="1529" name="Google Shape;1529;p227"/>
          <p:cNvSpPr txBox="1"/>
          <p:nvPr/>
        </p:nvSpPr>
        <p:spPr>
          <a:xfrm>
            <a:off x="371475" y="6242050"/>
            <a:ext cx="4040187" cy="369887"/>
          </a:xfrm>
          <a:prstGeom prst="rect">
            <a:avLst/>
          </a:prstGeom>
          <a:solidFill>
            <a:srgbClr val="D4E498"/>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Eastern Hemlock – </a:t>
            </a:r>
            <a:r>
              <a:rPr b="0" i="1" lang="en-US" sz="1800" u="none">
                <a:solidFill>
                  <a:schemeClr val="dk1"/>
                </a:solidFill>
                <a:latin typeface="Arial"/>
                <a:ea typeface="Arial"/>
                <a:cs typeface="Arial"/>
                <a:sym typeface="Arial"/>
              </a:rPr>
              <a:t>Tsuga canadensis</a:t>
            </a:r>
            <a:endParaRPr/>
          </a:p>
        </p:txBody>
      </p:sp>
      <p:sp>
        <p:nvSpPr>
          <p:cNvPr id="1530" name="Google Shape;1530;p227"/>
          <p:cNvSpPr txBox="1"/>
          <p:nvPr/>
        </p:nvSpPr>
        <p:spPr>
          <a:xfrm>
            <a:off x="5105400" y="3486150"/>
            <a:ext cx="3352800" cy="368300"/>
          </a:xfrm>
          <a:prstGeom prst="rect">
            <a:avLst/>
          </a:prstGeom>
          <a:solidFill>
            <a:srgbClr val="D4E498"/>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Virginia Pine – </a:t>
            </a:r>
            <a:r>
              <a:rPr b="0" i="1" lang="en-US" sz="1800" u="none">
                <a:solidFill>
                  <a:schemeClr val="dk1"/>
                </a:solidFill>
                <a:latin typeface="Arial"/>
                <a:ea typeface="Arial"/>
                <a:cs typeface="Arial"/>
                <a:sym typeface="Arial"/>
              </a:rPr>
              <a:t>Pinus virginiana</a:t>
            </a:r>
            <a:endParaRPr/>
          </a:p>
        </p:txBody>
      </p:sp>
      <p:sp>
        <p:nvSpPr>
          <p:cNvPr id="1531" name="Google Shape;1531;p227"/>
          <p:cNvSpPr txBox="1"/>
          <p:nvPr/>
        </p:nvSpPr>
        <p:spPr>
          <a:xfrm>
            <a:off x="5105400" y="6251575"/>
            <a:ext cx="3173412" cy="369887"/>
          </a:xfrm>
          <a:prstGeom prst="rect">
            <a:avLst/>
          </a:prstGeom>
          <a:solidFill>
            <a:srgbClr val="D4E498"/>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Balsam Fir – </a:t>
            </a:r>
            <a:r>
              <a:rPr b="0" i="1" lang="en-US" sz="1800" u="none">
                <a:solidFill>
                  <a:schemeClr val="dk1"/>
                </a:solidFill>
                <a:latin typeface="Arial"/>
                <a:ea typeface="Arial"/>
                <a:cs typeface="Arial"/>
                <a:sym typeface="Arial"/>
              </a:rPr>
              <a:t>Abies balsa</a:t>
            </a:r>
            <a:r>
              <a:rPr b="0" i="0" lang="en-US" sz="1800" u="none">
                <a:solidFill>
                  <a:schemeClr val="dk1"/>
                </a:solidFill>
                <a:latin typeface="Arial"/>
                <a:ea typeface="Arial"/>
                <a:cs typeface="Arial"/>
                <a:sym typeface="Arial"/>
              </a:rPr>
              <a:t>mea</a:t>
            </a:r>
            <a:endParaRPr/>
          </a:p>
        </p:txBody>
      </p:sp>
      <p:sp>
        <p:nvSpPr>
          <p:cNvPr id="1532" name="Google Shape;1532;p227"/>
          <p:cNvSpPr txBox="1"/>
          <p:nvPr/>
        </p:nvSpPr>
        <p:spPr>
          <a:xfrm>
            <a:off x="6870700" y="4113212"/>
            <a:ext cx="1158875" cy="3683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Hawksbill</a:t>
            </a:r>
            <a:endParaRPr/>
          </a:p>
        </p:txBody>
      </p:sp>
      <p:sp>
        <p:nvSpPr>
          <p:cNvPr id="1533" name="Google Shape;1533;p227"/>
          <p:cNvSpPr txBox="1"/>
          <p:nvPr/>
        </p:nvSpPr>
        <p:spPr>
          <a:xfrm>
            <a:off x="2286000" y="5713412"/>
            <a:ext cx="1249362" cy="3683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Limberlost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22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Ectomycorrhizal Plants</a:t>
            </a:r>
            <a:endParaRPr/>
          </a:p>
        </p:txBody>
      </p:sp>
      <p:pic>
        <p:nvPicPr>
          <p:cNvPr descr="WhiteOak_050306" id="1539" name="Google Shape;1539;p228"/>
          <p:cNvPicPr preferRelativeResize="0"/>
          <p:nvPr>
            <p:ph idx="1" type="body"/>
          </p:nvPr>
        </p:nvPicPr>
        <p:blipFill rotWithShape="1">
          <a:blip r:embed="rId3">
            <a:alphaModFix/>
          </a:blip>
          <a:srcRect b="0" l="0" r="0" t="0"/>
          <a:stretch/>
        </p:blipFill>
        <p:spPr>
          <a:xfrm>
            <a:off x="990600" y="1219200"/>
            <a:ext cx="2922587" cy="2185987"/>
          </a:xfrm>
          <a:prstGeom prst="rect">
            <a:avLst/>
          </a:prstGeom>
          <a:noFill/>
          <a:ln>
            <a:noFill/>
          </a:ln>
        </p:spPr>
      </p:pic>
      <p:pic>
        <p:nvPicPr>
          <p:cNvPr descr="BirchBlack_WhiteRocks_050716" id="1540" name="Google Shape;1540;p228"/>
          <p:cNvPicPr preferRelativeResize="0"/>
          <p:nvPr>
            <p:ph idx="2" type="body"/>
          </p:nvPr>
        </p:nvPicPr>
        <p:blipFill rotWithShape="1">
          <a:blip r:embed="rId4">
            <a:alphaModFix/>
          </a:blip>
          <a:srcRect b="0" l="0" r="0" t="0"/>
          <a:stretch/>
        </p:blipFill>
        <p:spPr>
          <a:xfrm>
            <a:off x="914400" y="4038600"/>
            <a:ext cx="2924175" cy="2187575"/>
          </a:xfrm>
          <a:prstGeom prst="rect">
            <a:avLst/>
          </a:prstGeom>
          <a:noFill/>
          <a:ln>
            <a:noFill/>
          </a:ln>
        </p:spPr>
      </p:pic>
      <p:pic>
        <p:nvPicPr>
          <p:cNvPr descr="Beech_Sugarloaf_061223" id="1541" name="Google Shape;1541;p228"/>
          <p:cNvPicPr preferRelativeResize="0"/>
          <p:nvPr>
            <p:ph idx="3" type="body"/>
          </p:nvPr>
        </p:nvPicPr>
        <p:blipFill rotWithShape="1">
          <a:blip r:embed="rId5">
            <a:alphaModFix/>
          </a:blip>
          <a:srcRect b="0" l="0" r="0" t="0"/>
          <a:stretch/>
        </p:blipFill>
        <p:spPr>
          <a:xfrm>
            <a:off x="5181600" y="4038600"/>
            <a:ext cx="2924175" cy="2187575"/>
          </a:xfrm>
          <a:prstGeom prst="rect">
            <a:avLst/>
          </a:prstGeom>
          <a:noFill/>
          <a:ln>
            <a:noFill/>
          </a:ln>
        </p:spPr>
      </p:pic>
      <p:pic>
        <p:nvPicPr>
          <p:cNvPr id="1542" name="Google Shape;1542;p228"/>
          <p:cNvPicPr preferRelativeResize="0"/>
          <p:nvPr>
            <p:ph idx="4" type="body"/>
          </p:nvPr>
        </p:nvPicPr>
        <p:blipFill rotWithShape="1">
          <a:blip r:embed="rId6">
            <a:alphaModFix/>
          </a:blip>
          <a:srcRect b="0" l="0" r="0" t="0"/>
          <a:stretch/>
        </p:blipFill>
        <p:spPr>
          <a:xfrm>
            <a:off x="5334000" y="1295400"/>
            <a:ext cx="2768600" cy="2071687"/>
          </a:xfrm>
          <a:prstGeom prst="rect">
            <a:avLst/>
          </a:prstGeom>
          <a:noFill/>
          <a:ln>
            <a:noFill/>
          </a:ln>
        </p:spPr>
      </p:pic>
      <p:sp>
        <p:nvSpPr>
          <p:cNvPr id="1543" name="Google Shape;1543;p228"/>
          <p:cNvSpPr txBox="1"/>
          <p:nvPr/>
        </p:nvSpPr>
        <p:spPr>
          <a:xfrm>
            <a:off x="914400" y="3490912"/>
            <a:ext cx="2895600" cy="369887"/>
          </a:xfrm>
          <a:prstGeom prst="rect">
            <a:avLst/>
          </a:prstGeom>
          <a:no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White Oak – </a:t>
            </a:r>
            <a:r>
              <a:rPr b="0" i="1" lang="en-US" sz="1800" u="none">
                <a:solidFill>
                  <a:schemeClr val="dk1"/>
                </a:solidFill>
                <a:latin typeface="Arial"/>
                <a:ea typeface="Arial"/>
                <a:cs typeface="Arial"/>
                <a:sym typeface="Arial"/>
              </a:rPr>
              <a:t>Quercus alba</a:t>
            </a:r>
            <a:endParaRPr/>
          </a:p>
        </p:txBody>
      </p:sp>
      <p:sp>
        <p:nvSpPr>
          <p:cNvPr id="1544" name="Google Shape;1544;p228"/>
          <p:cNvSpPr txBox="1"/>
          <p:nvPr/>
        </p:nvSpPr>
        <p:spPr>
          <a:xfrm>
            <a:off x="4876800" y="3527425"/>
            <a:ext cx="3962400" cy="369887"/>
          </a:xfrm>
          <a:prstGeom prst="rect">
            <a:avLst/>
          </a:prstGeom>
          <a:solidFill>
            <a:srgbClr val="FF0000"/>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Northern Red Oak – </a:t>
            </a:r>
            <a:r>
              <a:rPr b="0" i="1" lang="en-US" sz="1800" u="none">
                <a:solidFill>
                  <a:schemeClr val="dk1"/>
                </a:solidFill>
                <a:latin typeface="Arial"/>
                <a:ea typeface="Arial"/>
                <a:cs typeface="Arial"/>
                <a:sym typeface="Arial"/>
              </a:rPr>
              <a:t>Quercus ru</a:t>
            </a:r>
            <a:r>
              <a:rPr b="0" i="0" lang="en-US" sz="1800" u="none">
                <a:solidFill>
                  <a:schemeClr val="dk1"/>
                </a:solidFill>
                <a:latin typeface="Arial"/>
                <a:ea typeface="Arial"/>
                <a:cs typeface="Arial"/>
                <a:sym typeface="Arial"/>
              </a:rPr>
              <a:t>bra </a:t>
            </a:r>
            <a:endParaRPr/>
          </a:p>
        </p:txBody>
      </p:sp>
      <p:sp>
        <p:nvSpPr>
          <p:cNvPr id="1545" name="Google Shape;1545;p228"/>
          <p:cNvSpPr txBox="1"/>
          <p:nvPr/>
        </p:nvSpPr>
        <p:spPr>
          <a:xfrm>
            <a:off x="4724400" y="6292850"/>
            <a:ext cx="3962400" cy="368300"/>
          </a:xfrm>
          <a:prstGeom prst="rect">
            <a:avLst/>
          </a:prstGeom>
          <a:solidFill>
            <a:srgbClr val="FFC000"/>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American Beech – </a:t>
            </a:r>
            <a:r>
              <a:rPr b="0" i="1" lang="en-US" sz="1800" u="none">
                <a:solidFill>
                  <a:schemeClr val="dk1"/>
                </a:solidFill>
                <a:latin typeface="Arial"/>
                <a:ea typeface="Arial"/>
                <a:cs typeface="Arial"/>
                <a:sym typeface="Arial"/>
              </a:rPr>
              <a:t>Fagus grandifolia</a:t>
            </a:r>
            <a:endParaRPr/>
          </a:p>
        </p:txBody>
      </p:sp>
      <p:sp>
        <p:nvSpPr>
          <p:cNvPr id="1546" name="Google Shape;1546;p228"/>
          <p:cNvSpPr txBox="1"/>
          <p:nvPr/>
        </p:nvSpPr>
        <p:spPr>
          <a:xfrm>
            <a:off x="457200" y="6292850"/>
            <a:ext cx="4038600" cy="368300"/>
          </a:xfrm>
          <a:prstGeom prst="rect">
            <a:avLst/>
          </a:prstGeom>
          <a:solidFill>
            <a:srgbClr val="FFFF00"/>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Yellow Birch – </a:t>
            </a:r>
            <a:r>
              <a:rPr b="0" i="1" lang="en-US" sz="1800" u="none">
                <a:solidFill>
                  <a:schemeClr val="dk1"/>
                </a:solidFill>
                <a:latin typeface="Arial"/>
                <a:ea typeface="Arial"/>
                <a:cs typeface="Arial"/>
                <a:sym typeface="Arial"/>
              </a:rPr>
              <a:t>Betula alleghaniensis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p22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Endomycorrhizal Morphology</a:t>
            </a:r>
            <a:br>
              <a:rPr b="0" i="0" lang="en-US" sz="4000" u="none">
                <a:solidFill>
                  <a:schemeClr val="dk2"/>
                </a:solidFill>
                <a:latin typeface="Arial"/>
                <a:ea typeface="Arial"/>
                <a:cs typeface="Arial"/>
                <a:sym typeface="Arial"/>
              </a:rPr>
            </a:br>
            <a:r>
              <a:rPr b="0" i="0" lang="en-US" sz="2800" u="none">
                <a:solidFill>
                  <a:schemeClr val="dk2"/>
                </a:solidFill>
                <a:latin typeface="Arial"/>
                <a:ea typeface="Arial"/>
                <a:cs typeface="Arial"/>
                <a:sym typeface="Arial"/>
              </a:rPr>
              <a:t> </a:t>
            </a:r>
            <a:r>
              <a:rPr b="0" i="0" lang="en-US" sz="2400" u="none">
                <a:solidFill>
                  <a:schemeClr val="dk2"/>
                </a:solidFill>
                <a:latin typeface="Arial"/>
                <a:ea typeface="Arial"/>
                <a:cs typeface="Arial"/>
                <a:sym typeface="Arial"/>
              </a:rPr>
              <a:t>Vesicular-Arbuscular Mycorrhizas (VAM)</a:t>
            </a:r>
            <a:endParaRPr/>
          </a:p>
        </p:txBody>
      </p:sp>
      <p:pic>
        <p:nvPicPr>
          <p:cNvPr descr="Endomycorrhiza_VAM_TheFifthKingdom_Fig17-1" id="1552" name="Google Shape;1552;p229"/>
          <p:cNvPicPr preferRelativeResize="0"/>
          <p:nvPr>
            <p:ph idx="1" type="body"/>
          </p:nvPr>
        </p:nvPicPr>
        <p:blipFill rotWithShape="1">
          <a:blip r:embed="rId3">
            <a:alphaModFix/>
          </a:blip>
          <a:srcRect b="0" l="0" r="0" t="0"/>
          <a:stretch/>
        </p:blipFill>
        <p:spPr>
          <a:xfrm>
            <a:off x="5257800" y="1524000"/>
            <a:ext cx="2617787" cy="4525962"/>
          </a:xfrm>
          <a:prstGeom prst="rect">
            <a:avLst/>
          </a:prstGeom>
          <a:noFill/>
          <a:ln>
            <a:noFill/>
          </a:ln>
        </p:spPr>
      </p:pic>
      <p:sp>
        <p:nvSpPr>
          <p:cNvPr id="1553" name="Google Shape;1553;p229"/>
          <p:cNvSpPr txBox="1"/>
          <p:nvPr/>
        </p:nvSpPr>
        <p:spPr>
          <a:xfrm>
            <a:off x="669925" y="1560512"/>
            <a:ext cx="3957637" cy="5448300"/>
          </a:xfrm>
          <a:prstGeom prst="rect">
            <a:avLst/>
          </a:prstGeom>
          <a:noFill/>
          <a:ln>
            <a:noFill/>
          </a:ln>
        </p:spPr>
        <p:txBody>
          <a:bodyPr anchorCtr="0" anchor="t" bIns="45700" lIns="91425" spcFirstLastPara="1" rIns="91425" wrap="square" tIns="45700">
            <a:noAutofit/>
          </a:bodyPr>
          <a:lstStyle/>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Usually </a:t>
            </a:r>
            <a:r>
              <a:rPr b="0" i="0" lang="en-US" sz="1800" u="sng">
                <a:solidFill>
                  <a:schemeClr val="dk1"/>
                </a:solidFill>
                <a:latin typeface="Arial"/>
                <a:ea typeface="Arial"/>
                <a:cs typeface="Arial"/>
                <a:sym typeface="Arial"/>
              </a:rPr>
              <a:t>not visible to naked eye</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Lifecycle</a:t>
            </a:r>
            <a:endParaRPr/>
          </a:p>
          <a:p>
            <a:pPr indent="-114300" lvl="1"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 Spores germinate</a:t>
            </a:r>
            <a:endParaRPr/>
          </a:p>
          <a:p>
            <a:pPr indent="-114300" lvl="1"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 Fungal hyphae extend to root</a:t>
            </a:r>
            <a:endParaRPr/>
          </a:p>
          <a:p>
            <a:pPr indent="-114300" lvl="1"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 Appressorium to penetrate root</a:t>
            </a:r>
            <a:endParaRPr/>
          </a:p>
          <a:p>
            <a:pPr indent="-114300" lvl="1"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 Hyphae enter cortical cells</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a:t>
            </a:r>
            <a:r>
              <a:rPr b="0" i="0" lang="en-US" sz="1800" u="sng">
                <a:solidFill>
                  <a:schemeClr val="dk1"/>
                </a:solidFill>
                <a:latin typeface="Arial"/>
                <a:ea typeface="Arial"/>
                <a:cs typeface="Arial"/>
                <a:sym typeface="Arial"/>
              </a:rPr>
              <a:t>Arbuscules</a:t>
            </a:r>
            <a:r>
              <a:rPr b="0" i="0" lang="en-US" sz="1800" u="none">
                <a:solidFill>
                  <a:schemeClr val="dk1"/>
                </a:solidFill>
                <a:latin typeface="Arial"/>
                <a:ea typeface="Arial"/>
                <a:cs typeface="Arial"/>
                <a:sym typeface="Arial"/>
              </a:rPr>
              <a:t> </a:t>
            </a:r>
            <a:endParaRPr/>
          </a:p>
          <a:p>
            <a:pPr indent="-114300" lvl="1"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 Enclosed in the cortical cell</a:t>
            </a:r>
            <a:endParaRPr/>
          </a:p>
          <a:p>
            <a:pPr indent="-114300" lvl="1"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 Sites for transfer of minerals</a:t>
            </a:r>
            <a:endParaRPr/>
          </a:p>
          <a:p>
            <a:pPr indent="-114300" lvl="1"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 Breaks down in 4 – 15 days</a:t>
            </a:r>
            <a:endParaRPr/>
          </a:p>
          <a:p>
            <a:pPr indent="0" lvl="1" marL="45720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a:t>
            </a:r>
            <a:r>
              <a:rPr b="0" i="0" lang="en-US" sz="1800" u="sng">
                <a:solidFill>
                  <a:schemeClr val="dk1"/>
                </a:solidFill>
                <a:latin typeface="Arial"/>
                <a:ea typeface="Arial"/>
                <a:cs typeface="Arial"/>
                <a:sym typeface="Arial"/>
              </a:rPr>
              <a:t>Vesicles</a:t>
            </a:r>
            <a:r>
              <a:rPr b="0" i="0" lang="en-US" sz="1800" u="none">
                <a:solidFill>
                  <a:schemeClr val="dk1"/>
                </a:solidFill>
                <a:latin typeface="Arial"/>
                <a:ea typeface="Arial"/>
                <a:cs typeface="Arial"/>
                <a:sym typeface="Arial"/>
              </a:rPr>
              <a:t> not always present</a:t>
            </a:r>
            <a:endParaRPr/>
          </a:p>
          <a:p>
            <a:pPr indent="-114300" lvl="1"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Thin walled storage structures</a:t>
            </a:r>
            <a:endParaRPr/>
          </a:p>
          <a:p>
            <a:pPr indent="-114300" lvl="1"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Store lipids</a:t>
            </a:r>
            <a:endParaRPr/>
          </a:p>
          <a:p>
            <a:pPr indent="0" lvl="0" marL="0" marR="0" rtl="0" algn="l">
              <a:lnSpc>
                <a:spcPct val="100000"/>
              </a:lnSpc>
              <a:spcBef>
                <a:spcPts val="0"/>
              </a:spcBef>
              <a:spcAft>
                <a:spcPts val="0"/>
              </a:spcAft>
              <a:buClr>
                <a:schemeClr val="dk1"/>
              </a:buClr>
              <a:buSzPts val="2200"/>
              <a:buFont typeface="Arial"/>
              <a:buNone/>
            </a:pPr>
            <a:r>
              <a:t/>
            </a:r>
            <a:endParaRPr b="0" i="0" sz="2200" u="none">
              <a:solidFill>
                <a:schemeClr val="dk1"/>
              </a:solidFill>
              <a:latin typeface="Arial"/>
              <a:ea typeface="Arial"/>
              <a:cs typeface="Arial"/>
              <a:sym typeface="Arial"/>
            </a:endParaRPr>
          </a:p>
          <a:p>
            <a:pPr indent="-127000" lvl="0" marL="0" marR="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 </a:t>
            </a:r>
            <a:r>
              <a:rPr b="0" i="0" lang="en-US" sz="1800" u="sng">
                <a:solidFill>
                  <a:schemeClr val="dk1"/>
                </a:solidFill>
                <a:latin typeface="Arial"/>
                <a:ea typeface="Arial"/>
                <a:cs typeface="Arial"/>
                <a:sym typeface="Arial"/>
              </a:rPr>
              <a:t>Extramatrical hyphae</a:t>
            </a:r>
            <a:endParaRPr/>
          </a:p>
          <a:p>
            <a:pPr indent="-88900" lvl="1" marL="45720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 Link to other VAM hyphae</a:t>
            </a: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cxnSp>
        <p:nvCxnSpPr>
          <p:cNvPr id="1554" name="Google Shape;1554;p229"/>
          <p:cNvCxnSpPr/>
          <p:nvPr/>
        </p:nvCxnSpPr>
        <p:spPr>
          <a:xfrm flipH="1" rot="10800000">
            <a:off x="2209800" y="3429000"/>
            <a:ext cx="4953000" cy="182562"/>
          </a:xfrm>
          <a:prstGeom prst="straightConnector1">
            <a:avLst/>
          </a:prstGeom>
          <a:noFill/>
          <a:ln cap="flat" cmpd="sng" w="19050">
            <a:solidFill>
              <a:srgbClr val="FF0000"/>
            </a:solidFill>
            <a:prstDash val="solid"/>
            <a:miter lim="800000"/>
            <a:headEnd len="med" w="med" type="none"/>
            <a:tailEnd len="med" w="med" type="stealth"/>
          </a:ln>
        </p:spPr>
      </p:cxnSp>
      <p:cxnSp>
        <p:nvCxnSpPr>
          <p:cNvPr id="1555" name="Google Shape;1555;p229"/>
          <p:cNvCxnSpPr/>
          <p:nvPr/>
        </p:nvCxnSpPr>
        <p:spPr>
          <a:xfrm flipH="1" rot="10800000">
            <a:off x="3962400" y="3886200"/>
            <a:ext cx="3200400" cy="1173162"/>
          </a:xfrm>
          <a:prstGeom prst="straightConnector1">
            <a:avLst/>
          </a:prstGeom>
          <a:noFill/>
          <a:ln cap="flat" cmpd="sng" w="19050">
            <a:solidFill>
              <a:srgbClr val="FF0000"/>
            </a:solidFill>
            <a:prstDash val="solid"/>
            <a:miter lim="800000"/>
            <a:headEnd len="med" w="med" type="none"/>
            <a:tailEnd len="med" w="med" type="stealth"/>
          </a:ln>
        </p:spPr>
      </p:cxnSp>
      <p:cxnSp>
        <p:nvCxnSpPr>
          <p:cNvPr id="1556" name="Google Shape;1556;p229"/>
          <p:cNvCxnSpPr/>
          <p:nvPr/>
        </p:nvCxnSpPr>
        <p:spPr>
          <a:xfrm>
            <a:off x="4603750" y="2849562"/>
            <a:ext cx="1644650" cy="0"/>
          </a:xfrm>
          <a:prstGeom prst="straightConnector1">
            <a:avLst/>
          </a:prstGeom>
          <a:noFill/>
          <a:ln cap="flat" cmpd="sng" w="19050">
            <a:solidFill>
              <a:srgbClr val="FF0000"/>
            </a:solidFill>
            <a:prstDash val="solid"/>
            <a:miter lim="800000"/>
            <a:headEnd len="med" w="med" type="none"/>
            <a:tailEnd len="med" w="med" type="stealth"/>
          </a:ln>
        </p:spPr>
      </p:cxnSp>
      <p:cxnSp>
        <p:nvCxnSpPr>
          <p:cNvPr id="1557" name="Google Shape;1557;p229"/>
          <p:cNvCxnSpPr/>
          <p:nvPr/>
        </p:nvCxnSpPr>
        <p:spPr>
          <a:xfrm flipH="1" rot="10800000">
            <a:off x="3276600" y="4191000"/>
            <a:ext cx="3429000" cy="1935162"/>
          </a:xfrm>
          <a:prstGeom prst="straightConnector1">
            <a:avLst/>
          </a:prstGeom>
          <a:noFill/>
          <a:ln cap="flat" cmpd="sng" w="19050">
            <a:solidFill>
              <a:srgbClr val="FF0000"/>
            </a:solidFill>
            <a:prstDash val="solid"/>
            <a:miter lim="800000"/>
            <a:headEnd len="med" w="med" type="none"/>
            <a:tailEnd len="med" w="med" type="stealth"/>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p23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Endomycorrhizal Morphology</a:t>
            </a:r>
            <a:endParaRPr/>
          </a:p>
        </p:txBody>
      </p:sp>
      <p:pic>
        <p:nvPicPr>
          <p:cNvPr descr="Arbuscules_TheFiftheKingdom_Fig_17-3" id="1563" name="Google Shape;1563;p230"/>
          <p:cNvPicPr preferRelativeResize="0"/>
          <p:nvPr>
            <p:ph idx="1" type="body"/>
          </p:nvPr>
        </p:nvPicPr>
        <p:blipFill rotWithShape="1">
          <a:blip r:embed="rId3">
            <a:alphaModFix/>
          </a:blip>
          <a:srcRect b="0" l="0" r="0" t="0"/>
          <a:stretch/>
        </p:blipFill>
        <p:spPr>
          <a:xfrm>
            <a:off x="1371600" y="1219200"/>
            <a:ext cx="6292850" cy="3886200"/>
          </a:xfrm>
          <a:prstGeom prst="rect">
            <a:avLst/>
          </a:prstGeom>
          <a:noFill/>
          <a:ln>
            <a:noFill/>
          </a:ln>
        </p:spPr>
      </p:pic>
      <p:sp>
        <p:nvSpPr>
          <p:cNvPr id="1564" name="Google Shape;1564;p230"/>
          <p:cNvSpPr txBox="1"/>
          <p:nvPr/>
        </p:nvSpPr>
        <p:spPr>
          <a:xfrm>
            <a:off x="1676400" y="5405437"/>
            <a:ext cx="5486400" cy="120015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i="0" lang="en-US" sz="1800" u="sng">
                <a:solidFill>
                  <a:schemeClr val="dk1"/>
                </a:solidFill>
                <a:latin typeface="Arial"/>
                <a:ea typeface="Arial"/>
                <a:cs typeface="Arial"/>
                <a:sym typeface="Arial"/>
              </a:rPr>
              <a:t>Arbuscule</a:t>
            </a:r>
            <a:r>
              <a:rPr b="0" i="0" lang="en-US" sz="1800" u="none">
                <a:solidFill>
                  <a:schemeClr val="dk1"/>
                </a:solidFill>
                <a:latin typeface="Arial"/>
                <a:ea typeface="Arial"/>
                <a:cs typeface="Arial"/>
                <a:sym typeface="Arial"/>
              </a:rPr>
              <a:t> – “Little Tree” – A finely branched organ produced by endomycorrhizal fungi inside host plant cells; the interface at which fungus and plant exchange phosphorus and photosynthates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sp>
        <p:nvSpPr>
          <p:cNvPr id="1569" name="Google Shape;1569;p23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Endomycorrhizal Fungi</a:t>
            </a:r>
            <a:endParaRPr/>
          </a:p>
        </p:txBody>
      </p:sp>
      <p:pic>
        <p:nvPicPr>
          <p:cNvPr descr="Endomycorrhiza" id="1570" name="Google Shape;1570;p231"/>
          <p:cNvPicPr preferRelativeResize="0"/>
          <p:nvPr>
            <p:ph idx="1" type="body"/>
          </p:nvPr>
        </p:nvPicPr>
        <p:blipFill rotWithShape="1">
          <a:blip r:embed="rId3">
            <a:alphaModFix/>
          </a:blip>
          <a:srcRect b="0" l="0" r="0" t="0"/>
          <a:stretch/>
        </p:blipFill>
        <p:spPr>
          <a:xfrm>
            <a:off x="2133600" y="1219200"/>
            <a:ext cx="4849812" cy="3887787"/>
          </a:xfrm>
          <a:prstGeom prst="rect">
            <a:avLst/>
          </a:prstGeom>
          <a:noFill/>
          <a:ln>
            <a:noFill/>
          </a:ln>
        </p:spPr>
      </p:pic>
      <p:sp>
        <p:nvSpPr>
          <p:cNvPr id="1571" name="Google Shape;1571;p231"/>
          <p:cNvSpPr txBox="1"/>
          <p:nvPr/>
        </p:nvSpPr>
        <p:spPr>
          <a:xfrm>
            <a:off x="1524000" y="5562600"/>
            <a:ext cx="6172200" cy="923925"/>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i="0" lang="en-US" sz="1800" u="sng">
                <a:solidFill>
                  <a:schemeClr val="dk1"/>
                </a:solidFill>
                <a:latin typeface="Arial"/>
                <a:ea typeface="Arial"/>
                <a:cs typeface="Arial"/>
                <a:sym typeface="Arial"/>
              </a:rPr>
              <a:t>Vesicle</a:t>
            </a:r>
            <a:r>
              <a:rPr b="0" i="0" lang="en-US" sz="1800" u="none">
                <a:solidFill>
                  <a:schemeClr val="dk1"/>
                </a:solidFill>
                <a:latin typeface="Arial"/>
                <a:ea typeface="Arial"/>
                <a:cs typeface="Arial"/>
                <a:sym typeface="Arial"/>
              </a:rPr>
              <a:t> – Swollen lipid-filled cells produced inside plant roots by most endomycorrhizal fungi (sometimes called intramatrical spores)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23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Endomycorrhizal Plants</a:t>
            </a:r>
            <a:endParaRPr/>
          </a:p>
        </p:txBody>
      </p:sp>
      <p:pic>
        <p:nvPicPr>
          <p:cNvPr descr="A plant in a garden&#10;&#10;Description automatically generated" id="1577" name="Google Shape;1577;p232"/>
          <p:cNvPicPr preferRelativeResize="0"/>
          <p:nvPr/>
        </p:nvPicPr>
        <p:blipFill rotWithShape="1">
          <a:blip r:embed="rId3">
            <a:alphaModFix/>
          </a:blip>
          <a:srcRect b="0" l="0" r="0" t="0"/>
          <a:stretch/>
        </p:blipFill>
        <p:spPr>
          <a:xfrm>
            <a:off x="663575" y="1196975"/>
            <a:ext cx="1698625" cy="1698625"/>
          </a:xfrm>
          <a:prstGeom prst="rect">
            <a:avLst/>
          </a:prstGeom>
          <a:noFill/>
          <a:ln>
            <a:noFill/>
          </a:ln>
        </p:spPr>
      </p:pic>
      <p:pic>
        <p:nvPicPr>
          <p:cNvPr descr="A tree in the middle of a forest&#10;&#10;Description automatically generated" id="1578" name="Google Shape;1578;p232"/>
          <p:cNvPicPr preferRelativeResize="0"/>
          <p:nvPr/>
        </p:nvPicPr>
        <p:blipFill rotWithShape="1">
          <a:blip r:embed="rId4">
            <a:alphaModFix/>
          </a:blip>
          <a:srcRect b="0" l="0" r="0" t="0"/>
          <a:stretch/>
        </p:blipFill>
        <p:spPr>
          <a:xfrm>
            <a:off x="5846762" y="3957637"/>
            <a:ext cx="2500312" cy="2173287"/>
          </a:xfrm>
          <a:prstGeom prst="rect">
            <a:avLst/>
          </a:prstGeom>
          <a:noFill/>
          <a:ln>
            <a:noFill/>
          </a:ln>
        </p:spPr>
      </p:pic>
      <p:pic>
        <p:nvPicPr>
          <p:cNvPr descr="A white flower with green leaves&#10;&#10;Description automatically generated" id="1579" name="Google Shape;1579;p232"/>
          <p:cNvPicPr preferRelativeResize="0"/>
          <p:nvPr/>
        </p:nvPicPr>
        <p:blipFill rotWithShape="1">
          <a:blip r:embed="rId5">
            <a:alphaModFix/>
          </a:blip>
          <a:srcRect b="0" l="0" r="0" t="0"/>
          <a:stretch/>
        </p:blipFill>
        <p:spPr>
          <a:xfrm>
            <a:off x="569912" y="3981450"/>
            <a:ext cx="2532062" cy="2060575"/>
          </a:xfrm>
          <a:prstGeom prst="rect">
            <a:avLst/>
          </a:prstGeom>
          <a:noFill/>
          <a:ln>
            <a:noFill/>
          </a:ln>
        </p:spPr>
      </p:pic>
      <p:pic>
        <p:nvPicPr>
          <p:cNvPr descr="A close up of a flower&#10;&#10;Description automatically generated" id="1580" name="Google Shape;1580;p232"/>
          <p:cNvPicPr preferRelativeResize="0"/>
          <p:nvPr/>
        </p:nvPicPr>
        <p:blipFill rotWithShape="1">
          <a:blip r:embed="rId6">
            <a:alphaModFix/>
          </a:blip>
          <a:srcRect b="0" l="0" r="0" t="0"/>
          <a:stretch/>
        </p:blipFill>
        <p:spPr>
          <a:xfrm>
            <a:off x="3297237" y="4133850"/>
            <a:ext cx="2149475" cy="1579562"/>
          </a:xfrm>
          <a:prstGeom prst="rect">
            <a:avLst/>
          </a:prstGeom>
          <a:noFill/>
          <a:ln>
            <a:noFill/>
          </a:ln>
        </p:spPr>
      </p:pic>
      <p:sp>
        <p:nvSpPr>
          <p:cNvPr id="1581" name="Google Shape;1581;p232"/>
          <p:cNvSpPr txBox="1"/>
          <p:nvPr/>
        </p:nvSpPr>
        <p:spPr>
          <a:xfrm>
            <a:off x="393700" y="3022600"/>
            <a:ext cx="2025650" cy="369887"/>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White Wood Aster</a:t>
            </a:r>
            <a:endParaRPr/>
          </a:p>
        </p:txBody>
      </p:sp>
      <p:sp>
        <p:nvSpPr>
          <p:cNvPr id="1582" name="Google Shape;1582;p232"/>
          <p:cNvSpPr txBox="1"/>
          <p:nvPr/>
        </p:nvSpPr>
        <p:spPr>
          <a:xfrm>
            <a:off x="2011362" y="3208337"/>
            <a:ext cx="3521075" cy="8620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                White Snakeroot </a:t>
            </a:r>
            <a:endParaRPr/>
          </a:p>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The weed that killed Lincoln’s mother</a:t>
            </a:r>
            <a:endParaRPr/>
          </a:p>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1583" name="Google Shape;1583;p232"/>
          <p:cNvSpPr txBox="1"/>
          <p:nvPr/>
        </p:nvSpPr>
        <p:spPr>
          <a:xfrm>
            <a:off x="6202362" y="3244850"/>
            <a:ext cx="1903412" cy="5540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White Baneberry</a:t>
            </a:r>
            <a:endParaRPr/>
          </a:p>
          <a:p>
            <a:pPr indent="0" lvl="0" marL="0" marR="0" rtl="0" algn="l">
              <a:lnSpc>
                <a:spcPct val="100000"/>
              </a:lnSpc>
              <a:spcBef>
                <a:spcPts val="0"/>
              </a:spcBef>
              <a:spcAft>
                <a:spcPts val="0"/>
              </a:spcAft>
              <a:buClr>
                <a:srgbClr val="000000"/>
              </a:buClr>
              <a:buSzPts val="1200"/>
              <a:buFont typeface="Arial"/>
              <a:buNone/>
            </a:pPr>
            <a:r>
              <a:rPr b="0" i="0" lang="en-US" sz="1200" u="none">
                <a:solidFill>
                  <a:srgbClr val="000000"/>
                </a:solidFill>
                <a:latin typeface="Arial"/>
                <a:ea typeface="Arial"/>
                <a:cs typeface="Arial"/>
                <a:sym typeface="Arial"/>
              </a:rPr>
              <a:t>          Doll’s Eyes</a:t>
            </a:r>
            <a:endParaRPr/>
          </a:p>
        </p:txBody>
      </p:sp>
      <p:sp>
        <p:nvSpPr>
          <p:cNvPr id="1584" name="Google Shape;1584;p232"/>
          <p:cNvSpPr txBox="1"/>
          <p:nvPr/>
        </p:nvSpPr>
        <p:spPr>
          <a:xfrm>
            <a:off x="1219200" y="6018212"/>
            <a:ext cx="1274762"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Blackberry</a:t>
            </a:r>
            <a:endParaRPr/>
          </a:p>
        </p:txBody>
      </p:sp>
      <p:sp>
        <p:nvSpPr>
          <p:cNvPr id="1585" name="Google Shape;1585;p232"/>
          <p:cNvSpPr txBox="1"/>
          <p:nvPr/>
        </p:nvSpPr>
        <p:spPr>
          <a:xfrm>
            <a:off x="3484562" y="5784850"/>
            <a:ext cx="1547812" cy="584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       Bluets </a:t>
            </a:r>
            <a:endParaRPr/>
          </a:p>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Quaker Ladies</a:t>
            </a:r>
            <a:endParaRPr/>
          </a:p>
        </p:txBody>
      </p:sp>
      <p:sp>
        <p:nvSpPr>
          <p:cNvPr id="1586" name="Google Shape;1586;p232"/>
          <p:cNvSpPr txBox="1"/>
          <p:nvPr/>
        </p:nvSpPr>
        <p:spPr>
          <a:xfrm>
            <a:off x="5365750" y="6178550"/>
            <a:ext cx="2500312" cy="3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              Black Cohosh</a:t>
            </a:r>
            <a:endParaRPr/>
          </a:p>
        </p:txBody>
      </p:sp>
      <p:pic>
        <p:nvPicPr>
          <p:cNvPr descr="A close up of a flower garden&#10;&#10;Description automatically generated" id="1587" name="Google Shape;1587;p232"/>
          <p:cNvPicPr preferRelativeResize="0"/>
          <p:nvPr/>
        </p:nvPicPr>
        <p:blipFill rotWithShape="1">
          <a:blip r:embed="rId7">
            <a:alphaModFix/>
          </a:blip>
          <a:srcRect b="0" l="0" r="0" t="0"/>
          <a:stretch/>
        </p:blipFill>
        <p:spPr>
          <a:xfrm>
            <a:off x="2689225" y="1184275"/>
            <a:ext cx="2619375" cy="1960562"/>
          </a:xfrm>
          <a:prstGeom prst="rect">
            <a:avLst/>
          </a:prstGeom>
          <a:noFill/>
          <a:ln>
            <a:noFill/>
          </a:ln>
        </p:spPr>
      </p:pic>
      <p:pic>
        <p:nvPicPr>
          <p:cNvPr descr="A picture containing tree, grass, small, outdoor&#10;&#10;Description automatically generated" id="1588" name="Google Shape;1588;p232"/>
          <p:cNvPicPr preferRelativeResize="0"/>
          <p:nvPr/>
        </p:nvPicPr>
        <p:blipFill rotWithShape="1">
          <a:blip r:embed="rId8">
            <a:alphaModFix/>
          </a:blip>
          <a:srcRect b="0" l="0" r="0" t="0"/>
          <a:stretch/>
        </p:blipFill>
        <p:spPr>
          <a:xfrm>
            <a:off x="5943600" y="1196975"/>
            <a:ext cx="2195512" cy="194786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23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Other Mycorrhizas</a:t>
            </a:r>
            <a:endParaRPr/>
          </a:p>
        </p:txBody>
      </p:sp>
      <p:pic>
        <p:nvPicPr>
          <p:cNvPr descr="MycorrhizalTypes_Fig7" id="1594" name="Google Shape;1594;p233"/>
          <p:cNvPicPr preferRelativeResize="0"/>
          <p:nvPr>
            <p:ph idx="1" type="body"/>
          </p:nvPr>
        </p:nvPicPr>
        <p:blipFill rotWithShape="1">
          <a:blip r:embed="rId3">
            <a:alphaModFix/>
          </a:blip>
          <a:srcRect b="0" l="0" r="0" t="0"/>
          <a:stretch/>
        </p:blipFill>
        <p:spPr>
          <a:xfrm>
            <a:off x="3733800" y="1676400"/>
            <a:ext cx="4425950" cy="4191000"/>
          </a:xfrm>
          <a:prstGeom prst="rect">
            <a:avLst/>
          </a:prstGeom>
          <a:noFill/>
          <a:ln>
            <a:noFill/>
          </a:ln>
        </p:spPr>
      </p:pic>
      <p:sp>
        <p:nvSpPr>
          <p:cNvPr id="1595" name="Google Shape;1595;p233"/>
          <p:cNvSpPr txBox="1"/>
          <p:nvPr/>
        </p:nvSpPr>
        <p:spPr>
          <a:xfrm>
            <a:off x="609600" y="1676400"/>
            <a:ext cx="3041650" cy="452437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800"/>
              <a:buFont typeface="Arial"/>
              <a:buAutoNum type="alphaLcPeriod"/>
            </a:pPr>
            <a:r>
              <a:rPr b="0" i="0" lang="en-US" sz="1800" u="sng">
                <a:solidFill>
                  <a:schemeClr val="dk1"/>
                </a:solidFill>
                <a:latin typeface="Arial"/>
                <a:ea typeface="Arial"/>
                <a:cs typeface="Arial"/>
                <a:sym typeface="Arial"/>
              </a:rPr>
              <a:t>Ectomycorrhiza</a:t>
            </a:r>
            <a:endParaRPr/>
          </a:p>
          <a:p>
            <a:pPr indent="-342900" lvl="1" marL="80010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Hartig Net</a:t>
            </a:r>
            <a:endParaRPr/>
          </a:p>
          <a:p>
            <a:pPr indent="-228600" lvl="0" marL="34290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lphaLcPeriod"/>
            </a:pPr>
            <a:r>
              <a:rPr b="0" i="0" lang="en-US" sz="1800" u="sng">
                <a:solidFill>
                  <a:schemeClr val="dk1"/>
                </a:solidFill>
                <a:latin typeface="Arial"/>
                <a:ea typeface="Arial"/>
                <a:cs typeface="Arial"/>
                <a:sym typeface="Arial"/>
              </a:rPr>
              <a:t>Endomycorrhiza</a:t>
            </a:r>
            <a:endParaRPr/>
          </a:p>
          <a:p>
            <a:pPr indent="-342900" lvl="1" marL="80010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Intracellular vesicles</a:t>
            </a:r>
            <a:endParaRPr/>
          </a:p>
          <a:p>
            <a:pPr indent="-342900" lvl="1" marL="80010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Branched arbuscules</a:t>
            </a:r>
            <a:endParaRPr/>
          </a:p>
          <a:p>
            <a:pPr indent="-342900" lvl="1" marL="80010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lphaLcPeriod"/>
            </a:pPr>
            <a:r>
              <a:rPr b="0" i="0" lang="en-US" sz="1800" u="sng">
                <a:solidFill>
                  <a:schemeClr val="dk1"/>
                </a:solidFill>
                <a:latin typeface="Arial"/>
                <a:ea typeface="Arial"/>
                <a:cs typeface="Arial"/>
                <a:sym typeface="Arial"/>
              </a:rPr>
              <a:t>Orchid mycorrhiza</a:t>
            </a:r>
            <a:endParaRPr/>
          </a:p>
          <a:p>
            <a:pPr indent="-342900" lvl="1" marL="80010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Intracellular hyphae</a:t>
            </a:r>
            <a:endParaRPr/>
          </a:p>
          <a:p>
            <a:pPr indent="-342900" lvl="1" marL="80010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Pelotons (coils) formed</a:t>
            </a:r>
            <a:endParaRPr/>
          </a:p>
          <a:p>
            <a:pPr indent="-342900" lvl="1" marL="80010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Digested by cell</a:t>
            </a:r>
            <a:endParaRPr/>
          </a:p>
          <a:p>
            <a:pPr indent="-342900" lvl="1" marL="80010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lphaLcPeriod"/>
            </a:pPr>
            <a:r>
              <a:rPr b="0" i="0" lang="en-US" sz="1800" u="sng">
                <a:solidFill>
                  <a:schemeClr val="dk1"/>
                </a:solidFill>
                <a:latin typeface="Arial"/>
                <a:ea typeface="Arial"/>
                <a:cs typeface="Arial"/>
                <a:sym typeface="Arial"/>
              </a:rPr>
              <a:t>Ericaceous mycorrhiza</a:t>
            </a:r>
            <a:endParaRPr/>
          </a:p>
          <a:p>
            <a:pPr indent="-342900" lvl="1" marL="80010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Bundles of hyphae in</a:t>
            </a:r>
            <a:endParaRPr/>
          </a:p>
          <a:p>
            <a:pPr indent="-342900" lvl="1" marL="80010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cells connected to roots</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p:txBody>
      </p:sp>
      <p:cxnSp>
        <p:nvCxnSpPr>
          <p:cNvPr id="1596" name="Google Shape;1596;p233"/>
          <p:cNvCxnSpPr/>
          <p:nvPr/>
        </p:nvCxnSpPr>
        <p:spPr>
          <a:xfrm>
            <a:off x="2514600" y="2133600"/>
            <a:ext cx="4038600" cy="838200"/>
          </a:xfrm>
          <a:prstGeom prst="straightConnector1">
            <a:avLst/>
          </a:prstGeom>
          <a:noFill/>
          <a:ln cap="flat" cmpd="sng" w="25400">
            <a:solidFill>
              <a:srgbClr val="FF0000"/>
            </a:solidFill>
            <a:prstDash val="solid"/>
            <a:miter lim="800000"/>
            <a:headEnd len="med" w="med" type="none"/>
            <a:tailEnd len="med" w="med" type="stealth"/>
          </a:ln>
        </p:spPr>
      </p:cxnSp>
      <p:cxnSp>
        <p:nvCxnSpPr>
          <p:cNvPr id="1597" name="Google Shape;1597;p233"/>
          <p:cNvCxnSpPr/>
          <p:nvPr/>
        </p:nvCxnSpPr>
        <p:spPr>
          <a:xfrm>
            <a:off x="3651250" y="4343400"/>
            <a:ext cx="2901950" cy="457200"/>
          </a:xfrm>
          <a:prstGeom prst="straightConnector1">
            <a:avLst/>
          </a:prstGeom>
          <a:noFill/>
          <a:ln cap="flat" cmpd="sng" w="25400">
            <a:solidFill>
              <a:srgbClr val="FF0000"/>
            </a:solidFill>
            <a:prstDash val="solid"/>
            <a:miter lim="800000"/>
            <a:headEnd len="med" w="med" type="none"/>
            <a:tailEnd len="med" w="med" type="stealth"/>
          </a:ln>
        </p:spPr>
      </p:cxnSp>
      <p:cxnSp>
        <p:nvCxnSpPr>
          <p:cNvPr id="1598" name="Google Shape;1598;p233"/>
          <p:cNvCxnSpPr/>
          <p:nvPr/>
        </p:nvCxnSpPr>
        <p:spPr>
          <a:xfrm>
            <a:off x="3429000" y="3276600"/>
            <a:ext cx="1752600" cy="419100"/>
          </a:xfrm>
          <a:prstGeom prst="straightConnector1">
            <a:avLst/>
          </a:prstGeom>
          <a:noFill/>
          <a:ln cap="flat" cmpd="sng" w="25400">
            <a:solidFill>
              <a:srgbClr val="FF0000"/>
            </a:solidFill>
            <a:prstDash val="solid"/>
            <a:miter lim="800000"/>
            <a:headEnd len="med" w="med" type="none"/>
            <a:tailEnd len="med" w="med" type="stealth"/>
          </a:ln>
        </p:spPr>
      </p:cxnSp>
      <p:cxnSp>
        <p:nvCxnSpPr>
          <p:cNvPr id="1599" name="Google Shape;1599;p233"/>
          <p:cNvCxnSpPr/>
          <p:nvPr/>
        </p:nvCxnSpPr>
        <p:spPr>
          <a:xfrm flipH="1" rot="10800000">
            <a:off x="3505200" y="4800600"/>
            <a:ext cx="1828800" cy="381000"/>
          </a:xfrm>
          <a:prstGeom prst="straightConnector1">
            <a:avLst/>
          </a:prstGeom>
          <a:noFill/>
          <a:ln cap="flat" cmpd="sng" w="25400">
            <a:solidFill>
              <a:srgbClr val="FF0000"/>
            </a:solidFill>
            <a:prstDash val="solid"/>
            <a:miter lim="800000"/>
            <a:headEnd len="med" w="med" type="none"/>
            <a:tailEnd len="med" w="med" type="stealth"/>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8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The Kingdoms of Life</a:t>
            </a:r>
            <a:endParaRPr/>
          </a:p>
        </p:txBody>
      </p:sp>
      <p:sp>
        <p:nvSpPr>
          <p:cNvPr id="1206" name="Google Shape;1206;p189"/>
          <p:cNvSpPr txBox="1"/>
          <p:nvPr>
            <p:ph idx="1" type="body"/>
          </p:nvPr>
        </p:nvSpPr>
        <p:spPr>
          <a:xfrm>
            <a:off x="457200" y="1600200"/>
            <a:ext cx="8229600" cy="4191000"/>
          </a:xfrm>
          <a:prstGeom prst="rect">
            <a:avLst/>
          </a:prstGeom>
          <a:solidFill>
            <a:srgbClr val="D4E498"/>
          </a:solidFill>
          <a:ln cap="flat" cmpd="sng" w="9525">
            <a:solidFill>
              <a:schemeClr val="dk1"/>
            </a:solidFill>
            <a:prstDash val="solid"/>
            <a:miter lim="524288"/>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The Two Divisions and Seven Kingdoms</a:t>
            </a:r>
            <a:endParaRPr/>
          </a:p>
          <a:p>
            <a:pPr indent="-285750" lvl="1" marL="742950" rtl="0" algn="l">
              <a:lnSpc>
                <a:spcPct val="100000"/>
              </a:lnSpc>
              <a:spcBef>
                <a:spcPts val="56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Prokaryota Division</a:t>
            </a:r>
            <a:r>
              <a:rPr b="0" i="0" lang="en-US" sz="2800" u="none">
                <a:solidFill>
                  <a:schemeClr val="dk1"/>
                </a:solidFill>
                <a:latin typeface="Arial"/>
                <a:ea typeface="Arial"/>
                <a:cs typeface="Arial"/>
                <a:sym typeface="Arial"/>
              </a:rPr>
              <a:t> </a:t>
            </a:r>
            <a:r>
              <a:rPr b="0" i="0" lang="en-US" sz="2000" u="none">
                <a:solidFill>
                  <a:schemeClr val="dk1"/>
                </a:solidFill>
                <a:latin typeface="Arial"/>
                <a:ea typeface="Arial"/>
                <a:cs typeface="Arial"/>
                <a:sym typeface="Arial"/>
              </a:rPr>
              <a:t>(Lacking nucleus and mitochondria)</a:t>
            </a:r>
            <a:endParaRPr/>
          </a:p>
          <a:p>
            <a:pPr indent="-228600" lvl="2" marL="114300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Archaebacteria or Archea</a:t>
            </a:r>
            <a:endParaRPr/>
          </a:p>
          <a:p>
            <a:pPr indent="-228600" lvl="2" marL="114300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Eubacteria</a:t>
            </a:r>
            <a:endParaRPr/>
          </a:p>
          <a:p>
            <a:pPr indent="-285750" lvl="1" marL="74295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Eukaryota Division </a:t>
            </a:r>
            <a:r>
              <a:rPr b="0" i="0" lang="en-US" sz="2000" u="none">
                <a:solidFill>
                  <a:schemeClr val="dk1"/>
                </a:solidFill>
                <a:latin typeface="Arial"/>
                <a:ea typeface="Arial"/>
                <a:cs typeface="Arial"/>
                <a:sym typeface="Arial"/>
              </a:rPr>
              <a:t>(Specialization of prokaryotes in cell)</a:t>
            </a:r>
            <a:endParaRPr/>
          </a:p>
          <a:p>
            <a:pPr indent="-228600" lvl="2" marL="114300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Plantae (produce food  - photosynthesis)</a:t>
            </a:r>
            <a:endParaRPr/>
          </a:p>
          <a:p>
            <a:pPr indent="-228600" lvl="2" marL="114300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Animalia (consume food - and fungi)</a:t>
            </a:r>
            <a:endParaRPr/>
          </a:p>
          <a:p>
            <a:pPr indent="-228600" lvl="2" marL="114300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Fungi aka Eumycota (absorb food  - decomposers)</a:t>
            </a:r>
            <a:endParaRPr/>
          </a:p>
          <a:p>
            <a:pPr indent="-228600" lvl="2" marL="114300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Chromista* (“colored” – mostly unicellular and photosynthetic)</a:t>
            </a:r>
            <a:endParaRPr/>
          </a:p>
          <a:p>
            <a:pPr indent="-228600" lvl="2" marL="114300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Protozoa* aka Monera (“first animals” – unicellular and mostly mobile)</a:t>
            </a:r>
            <a:endParaRPr/>
          </a:p>
          <a:p>
            <a:pPr indent="-114300" lvl="2" marL="114300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228600" lvl="2" marL="1143000" rtl="0" algn="l">
              <a:lnSpc>
                <a:spcPct val="100000"/>
              </a:lnSpc>
              <a:spcBef>
                <a:spcPts val="36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Frequently combined as the Kingdom Protista (“proto-life”)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p234"/>
          <p:cNvSpPr txBox="1"/>
          <p:nvPr>
            <p:ph type="title"/>
          </p:nvPr>
        </p:nvSpPr>
        <p:spPr>
          <a:xfrm>
            <a:off x="457200" y="381000"/>
            <a:ext cx="8229600" cy="1447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Orchidaceous Mycorrhizas</a:t>
            </a:r>
            <a:br>
              <a:rPr b="0" i="0" lang="en-US" sz="4400" u="none">
                <a:solidFill>
                  <a:schemeClr val="dk2"/>
                </a:solidFill>
                <a:latin typeface="Arial"/>
                <a:ea typeface="Arial"/>
                <a:cs typeface="Arial"/>
                <a:sym typeface="Arial"/>
              </a:rPr>
            </a:br>
            <a:r>
              <a:rPr b="0" i="0" lang="en-US" sz="2000" u="none">
                <a:solidFill>
                  <a:schemeClr val="dk2"/>
                </a:solidFill>
                <a:latin typeface="Arial"/>
                <a:ea typeface="Arial"/>
                <a:cs typeface="Arial"/>
                <a:sym typeface="Arial"/>
              </a:rPr>
              <a:t>Mycoheterotropic – Plants that form associations with fungi which supply them with carbon compounds</a:t>
            </a:r>
            <a:br>
              <a:rPr b="0" i="0" lang="en-US" sz="4400" u="none">
                <a:solidFill>
                  <a:schemeClr val="dk2"/>
                </a:solidFill>
                <a:latin typeface="Arial"/>
                <a:ea typeface="Arial"/>
                <a:cs typeface="Arial"/>
                <a:sym typeface="Arial"/>
              </a:rPr>
            </a:br>
            <a:endParaRPr/>
          </a:p>
        </p:txBody>
      </p:sp>
      <p:sp>
        <p:nvSpPr>
          <p:cNvPr id="1605" name="Google Shape;1605;p234"/>
          <p:cNvSpPr txBox="1"/>
          <p:nvPr>
            <p:ph idx="1" type="body"/>
          </p:nvPr>
        </p:nvSpPr>
        <p:spPr>
          <a:xfrm>
            <a:off x="457200" y="1905000"/>
            <a:ext cx="8229600" cy="4525962"/>
          </a:xfrm>
          <a:prstGeom prst="rect">
            <a:avLst/>
          </a:prstGeom>
          <a:solidFill>
            <a:srgbClr val="E6E6E6"/>
          </a:solidFill>
          <a:ln cap="flat" cmpd="sng" w="9525">
            <a:solidFill>
              <a:schemeClr val="dk1"/>
            </a:solidFill>
            <a:prstDash val="solid"/>
            <a:miter lim="524288"/>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000"/>
              <a:buFont typeface="Arial"/>
              <a:buChar char="•"/>
            </a:pPr>
            <a:r>
              <a:rPr b="0" i="0" lang="en-US" sz="2000" u="sng">
                <a:solidFill>
                  <a:schemeClr val="dk1"/>
                </a:solidFill>
                <a:latin typeface="Arial"/>
                <a:ea typeface="Arial"/>
                <a:cs typeface="Arial"/>
                <a:sym typeface="Arial"/>
              </a:rPr>
              <a:t>Orchid seeds contain almost no food for germination; they produce thousands of tiny seeds – reliant on fungi for food</a:t>
            </a:r>
            <a:endParaRPr/>
          </a:p>
          <a:p>
            <a:pPr indent="-342900" lvl="0" marL="34290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Orchids comprise tens of thousands of species so this must be a successful partnership, though not totally mutualistic</a:t>
            </a:r>
            <a:endParaRPr/>
          </a:p>
          <a:p>
            <a:pPr indent="-342900" lvl="0" marL="34290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Orchidaceous mycobionts commonly from  </a:t>
            </a:r>
            <a:r>
              <a:rPr b="0" i="1" lang="en-US" sz="2000" u="none">
                <a:solidFill>
                  <a:schemeClr val="dk1"/>
                </a:solidFill>
                <a:latin typeface="Arial"/>
                <a:ea typeface="Arial"/>
                <a:cs typeface="Arial"/>
                <a:sym typeface="Arial"/>
              </a:rPr>
              <a:t>Rhizoctonia</a:t>
            </a:r>
            <a:r>
              <a:rPr b="0" i="0" lang="en-US" sz="2000" u="none">
                <a:solidFill>
                  <a:schemeClr val="dk1"/>
                </a:solidFill>
                <a:latin typeface="Arial"/>
                <a:ea typeface="Arial"/>
                <a:cs typeface="Arial"/>
                <a:sym typeface="Arial"/>
              </a:rPr>
              <a:t> a genus of anamorphic fungi in the order Cantharellales.</a:t>
            </a:r>
            <a:endParaRPr b="0" i="1" sz="2000" u="none">
              <a:solidFill>
                <a:schemeClr val="dk1"/>
              </a:solidFill>
              <a:latin typeface="Arial"/>
              <a:ea typeface="Arial"/>
              <a:cs typeface="Arial"/>
              <a:sym typeface="Arial"/>
            </a:endParaRPr>
          </a:p>
          <a:p>
            <a:pPr indent="-342900" lvl="0" marL="34290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Fungi are </a:t>
            </a:r>
            <a:r>
              <a:rPr b="0" i="0" lang="en-US" sz="2000" u="sng">
                <a:solidFill>
                  <a:schemeClr val="dk1"/>
                </a:solidFill>
                <a:latin typeface="Arial"/>
                <a:ea typeface="Arial"/>
                <a:cs typeface="Arial"/>
                <a:sym typeface="Arial"/>
              </a:rPr>
              <a:t>saprobes</a:t>
            </a:r>
            <a:r>
              <a:rPr b="0" i="0" lang="en-US" sz="2000" u="none">
                <a:solidFill>
                  <a:schemeClr val="dk1"/>
                </a:solidFill>
                <a:latin typeface="Arial"/>
                <a:ea typeface="Arial"/>
                <a:cs typeface="Arial"/>
                <a:sym typeface="Arial"/>
              </a:rPr>
              <a:t>, they provide  the carbon from insoluble materials in the soil or from other plants</a:t>
            </a:r>
            <a:endParaRPr/>
          </a:p>
          <a:p>
            <a:pPr indent="-342900" lvl="0" marL="34290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Particularly important to the orchid in the seed stage</a:t>
            </a:r>
            <a:endParaRPr/>
          </a:p>
          <a:p>
            <a:pPr indent="-285750" lvl="1" marL="74295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Insufficient food reserves for seedling development (2-11yrs)</a:t>
            </a:r>
            <a:endParaRPr/>
          </a:p>
          <a:p>
            <a:pPr indent="-285750" lvl="1" marL="74295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Fungus penetrates into nascent roots and is digested by the cell</a:t>
            </a:r>
            <a:endParaRPr/>
          </a:p>
          <a:p>
            <a:pPr indent="-342900" lvl="0" marL="342900" rtl="0" algn="l">
              <a:lnSpc>
                <a:spcPct val="100000"/>
              </a:lnSpc>
              <a:spcBef>
                <a:spcPts val="48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Some mature orchids live without photosynth</a:t>
            </a:r>
            <a:r>
              <a:rPr b="0" i="0" lang="en-US" sz="2400" u="none">
                <a:solidFill>
                  <a:schemeClr val="dk1"/>
                </a:solidFill>
                <a:latin typeface="Arial"/>
                <a:ea typeface="Arial"/>
                <a:cs typeface="Arial"/>
                <a:sym typeface="Arial"/>
              </a:rPr>
              <a:t>esis.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sp>
        <p:nvSpPr>
          <p:cNvPr id="1610" name="Google Shape;1610;p23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Orchidaceous Mycorrhizas</a:t>
            </a:r>
            <a:endParaRPr/>
          </a:p>
        </p:txBody>
      </p:sp>
      <p:pic>
        <p:nvPicPr>
          <p:cNvPr descr="OrchusShowy_BogPortalTr_050521" id="1611" name="Google Shape;1611;p235"/>
          <p:cNvPicPr preferRelativeResize="0"/>
          <p:nvPr>
            <p:ph idx="1" type="body"/>
          </p:nvPr>
        </p:nvPicPr>
        <p:blipFill rotWithShape="1">
          <a:blip r:embed="rId3">
            <a:alphaModFix/>
          </a:blip>
          <a:srcRect b="0" l="0" r="0" t="0"/>
          <a:stretch/>
        </p:blipFill>
        <p:spPr>
          <a:xfrm>
            <a:off x="1219200" y="1219200"/>
            <a:ext cx="2693987" cy="2014537"/>
          </a:xfrm>
          <a:prstGeom prst="rect">
            <a:avLst/>
          </a:prstGeom>
          <a:noFill/>
          <a:ln>
            <a:noFill/>
          </a:ln>
        </p:spPr>
      </p:pic>
      <p:pic>
        <p:nvPicPr>
          <p:cNvPr descr="RattlesnakePlantain_GoodyeraPubescens_FurnaceMtn_060812" id="1612" name="Google Shape;1612;p235"/>
          <p:cNvPicPr preferRelativeResize="0"/>
          <p:nvPr>
            <p:ph idx="2" type="body"/>
          </p:nvPr>
        </p:nvPicPr>
        <p:blipFill rotWithShape="1">
          <a:blip r:embed="rId4">
            <a:alphaModFix/>
          </a:blip>
          <a:srcRect b="0" l="0" r="0" t="0"/>
          <a:stretch/>
        </p:blipFill>
        <p:spPr>
          <a:xfrm>
            <a:off x="5334000" y="1143000"/>
            <a:ext cx="2649537" cy="1981200"/>
          </a:xfrm>
          <a:prstGeom prst="rect">
            <a:avLst/>
          </a:prstGeom>
          <a:noFill/>
          <a:ln>
            <a:noFill/>
          </a:ln>
        </p:spPr>
      </p:pic>
      <p:pic>
        <p:nvPicPr>
          <p:cNvPr descr="OrchidYellowFringed_LaurelRun_050806" id="1613" name="Google Shape;1613;p235"/>
          <p:cNvPicPr preferRelativeResize="0"/>
          <p:nvPr>
            <p:ph idx="3" type="body"/>
          </p:nvPr>
        </p:nvPicPr>
        <p:blipFill rotWithShape="1">
          <a:blip r:embed="rId5">
            <a:alphaModFix/>
          </a:blip>
          <a:srcRect b="0" l="0" r="0" t="0"/>
          <a:stretch/>
        </p:blipFill>
        <p:spPr>
          <a:xfrm>
            <a:off x="1219200" y="3962400"/>
            <a:ext cx="2720975" cy="2035175"/>
          </a:xfrm>
          <a:prstGeom prst="rect">
            <a:avLst/>
          </a:prstGeom>
          <a:noFill/>
          <a:ln>
            <a:noFill/>
          </a:ln>
        </p:spPr>
      </p:pic>
      <p:pic>
        <p:nvPicPr>
          <p:cNvPr descr="Lady'sSlipperPink_CypripediumAcaule_JonesMtnTr_070512" id="1614" name="Google Shape;1614;p235"/>
          <p:cNvPicPr preferRelativeResize="0"/>
          <p:nvPr>
            <p:ph idx="4" type="body"/>
          </p:nvPr>
        </p:nvPicPr>
        <p:blipFill rotWithShape="1">
          <a:blip r:embed="rId6">
            <a:alphaModFix/>
          </a:blip>
          <a:srcRect b="0" l="0" r="0" t="0"/>
          <a:stretch/>
        </p:blipFill>
        <p:spPr>
          <a:xfrm>
            <a:off x="5334000" y="3810000"/>
            <a:ext cx="2924175" cy="2187575"/>
          </a:xfrm>
          <a:prstGeom prst="rect">
            <a:avLst/>
          </a:prstGeom>
          <a:noFill/>
          <a:ln>
            <a:noFill/>
          </a:ln>
        </p:spPr>
      </p:pic>
      <p:sp>
        <p:nvSpPr>
          <p:cNvPr id="1615" name="Google Shape;1615;p235"/>
          <p:cNvSpPr txBox="1"/>
          <p:nvPr/>
        </p:nvSpPr>
        <p:spPr>
          <a:xfrm>
            <a:off x="304800" y="6100762"/>
            <a:ext cx="4648200" cy="368300"/>
          </a:xfrm>
          <a:prstGeom prst="rect">
            <a:avLst/>
          </a:prstGeom>
          <a:solidFill>
            <a:srgbClr val="FFC0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Yellow-Fringed Orchid – </a:t>
            </a:r>
            <a:r>
              <a:rPr b="0" i="1" lang="en-US" sz="1800" u="none">
                <a:solidFill>
                  <a:schemeClr val="dk1"/>
                </a:solidFill>
                <a:latin typeface="Arial"/>
                <a:ea typeface="Arial"/>
                <a:cs typeface="Arial"/>
                <a:sym typeface="Arial"/>
              </a:rPr>
              <a:t>Habenaria ciliaris</a:t>
            </a:r>
            <a:endParaRPr/>
          </a:p>
        </p:txBody>
      </p:sp>
      <p:sp>
        <p:nvSpPr>
          <p:cNvPr id="1616" name="Google Shape;1616;p235"/>
          <p:cNvSpPr txBox="1"/>
          <p:nvPr/>
        </p:nvSpPr>
        <p:spPr>
          <a:xfrm>
            <a:off x="331787" y="3303587"/>
            <a:ext cx="3886200" cy="368300"/>
          </a:xfrm>
          <a:prstGeom prst="rect">
            <a:avLst/>
          </a:prstGeom>
          <a:solidFill>
            <a:srgbClr val="FF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Showy Orchis – </a:t>
            </a:r>
            <a:r>
              <a:rPr b="0" i="1" lang="en-US" sz="1800" u="none">
                <a:solidFill>
                  <a:schemeClr val="dk1"/>
                </a:solidFill>
                <a:latin typeface="Arial"/>
                <a:ea typeface="Arial"/>
                <a:cs typeface="Arial"/>
                <a:sym typeface="Arial"/>
              </a:rPr>
              <a:t>Orchis spectabilis</a:t>
            </a:r>
            <a:endParaRPr/>
          </a:p>
        </p:txBody>
      </p:sp>
      <p:sp>
        <p:nvSpPr>
          <p:cNvPr id="1617" name="Google Shape;1617;p235"/>
          <p:cNvSpPr txBox="1"/>
          <p:nvPr/>
        </p:nvSpPr>
        <p:spPr>
          <a:xfrm>
            <a:off x="4419600" y="3313112"/>
            <a:ext cx="4648200" cy="369887"/>
          </a:xfrm>
          <a:prstGeom prst="rect">
            <a:avLst/>
          </a:prstGeom>
          <a:solidFill>
            <a:srgbClr val="FF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Rattlesnake Plantain –</a:t>
            </a:r>
            <a:r>
              <a:rPr b="0" i="1" lang="en-US" sz="1800" u="none">
                <a:solidFill>
                  <a:schemeClr val="dk1"/>
                </a:solidFill>
                <a:latin typeface="Arial"/>
                <a:ea typeface="Arial"/>
                <a:cs typeface="Arial"/>
                <a:sym typeface="Arial"/>
              </a:rPr>
              <a:t>Goodyera pubescens </a:t>
            </a:r>
            <a:endParaRPr/>
          </a:p>
        </p:txBody>
      </p:sp>
      <p:sp>
        <p:nvSpPr>
          <p:cNvPr id="1618" name="Google Shape;1618;p235"/>
          <p:cNvSpPr txBox="1"/>
          <p:nvPr/>
        </p:nvSpPr>
        <p:spPr>
          <a:xfrm>
            <a:off x="5791200" y="6100762"/>
            <a:ext cx="2143125" cy="368300"/>
          </a:xfrm>
          <a:prstGeom prst="rect">
            <a:avLst/>
          </a:prstGeom>
          <a:solidFill>
            <a:srgbClr val="FF99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Pink Lady’s Slipper</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2" name="Shape 1622"/>
        <p:cNvGrpSpPr/>
        <p:nvPr/>
      </p:nvGrpSpPr>
      <p:grpSpPr>
        <a:xfrm>
          <a:off x="0" y="0"/>
          <a:ext cx="0" cy="0"/>
          <a:chOff x="0" y="0"/>
          <a:chExt cx="0" cy="0"/>
        </a:xfrm>
      </p:grpSpPr>
      <p:sp>
        <p:nvSpPr>
          <p:cNvPr id="1623" name="Google Shape;1623;p23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Ericoid Mycorrhizas</a:t>
            </a:r>
            <a:endParaRPr/>
          </a:p>
        </p:txBody>
      </p:sp>
      <p:sp>
        <p:nvSpPr>
          <p:cNvPr id="1624" name="Google Shape;1624;p236"/>
          <p:cNvSpPr txBox="1"/>
          <p:nvPr>
            <p:ph idx="1" type="body"/>
          </p:nvPr>
        </p:nvSpPr>
        <p:spPr>
          <a:xfrm>
            <a:off x="457200" y="1600200"/>
            <a:ext cx="8229600" cy="4525962"/>
          </a:xfrm>
          <a:prstGeom prst="rect">
            <a:avLst/>
          </a:prstGeom>
          <a:solidFill>
            <a:srgbClr val="F2F2F2"/>
          </a:solidFill>
          <a:ln cap="flat" cmpd="sng" w="9525">
            <a:solidFill>
              <a:schemeClr val="dk1"/>
            </a:solidFill>
            <a:prstDash val="solid"/>
            <a:miter lim="524288"/>
            <a:headEnd len="sm" w="sm" type="none"/>
            <a:tailEnd len="sm" w="sm" type="none"/>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Arial"/>
              <a:buChar char="•"/>
            </a:pPr>
            <a:r>
              <a:rPr b="0" i="0" lang="en-US" sz="2400" u="sng">
                <a:solidFill>
                  <a:schemeClr val="dk1"/>
                </a:solidFill>
                <a:latin typeface="Arial"/>
                <a:ea typeface="Arial"/>
                <a:cs typeface="Arial"/>
                <a:sym typeface="Arial"/>
              </a:rPr>
              <a:t>The ability of Heath Family trees and shrubs to occupy marginal habitats with depleted resources</a:t>
            </a:r>
            <a:r>
              <a:rPr b="0" i="0" lang="en-US" sz="2400" u="none">
                <a:solidFill>
                  <a:schemeClr val="dk1"/>
                </a:solidFill>
                <a:latin typeface="Arial"/>
                <a:ea typeface="Arial"/>
                <a:cs typeface="Arial"/>
                <a:sym typeface="Arial"/>
              </a:rPr>
              <a:t>.</a:t>
            </a:r>
            <a:endParaRPr/>
          </a:p>
          <a:p>
            <a:pPr indent="-342900" lvl="0" marL="342900" rtl="0" algn="l">
              <a:lnSpc>
                <a:spcPct val="9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Intermediate between endomycorrhizas and ectomycorrhizas</a:t>
            </a:r>
            <a:endParaRPr/>
          </a:p>
          <a:p>
            <a:pPr indent="-342900" lvl="0" marL="342900" rtl="0" algn="l">
              <a:lnSpc>
                <a:spcPct val="9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Formerly known as “ectoendomycorrhizas”</a:t>
            </a:r>
            <a:endParaRPr/>
          </a:p>
          <a:p>
            <a:pPr indent="-342900" lvl="0" marL="342900" rtl="0" algn="l">
              <a:lnSpc>
                <a:spcPct val="9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Roots have a sheathing layer with branches much like the ectomycorrhizas</a:t>
            </a:r>
            <a:endParaRPr/>
          </a:p>
          <a:p>
            <a:pPr indent="-342900" lvl="0" marL="342900" rtl="0" algn="l">
              <a:lnSpc>
                <a:spcPct val="9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Rather than a Hartig Net, the </a:t>
            </a:r>
            <a:r>
              <a:rPr b="0" i="0" lang="en-US" sz="2400" u="sng">
                <a:solidFill>
                  <a:schemeClr val="dk1"/>
                </a:solidFill>
                <a:latin typeface="Arial"/>
                <a:ea typeface="Arial"/>
                <a:cs typeface="Arial"/>
                <a:sym typeface="Arial"/>
              </a:rPr>
              <a:t>hyphae penetrate the cortical cells and  form coils that are not arbuscular</a:t>
            </a:r>
            <a:endParaRPr/>
          </a:p>
          <a:p>
            <a:pPr indent="-342900" lvl="0" marL="342900" rtl="0" algn="l">
              <a:lnSpc>
                <a:spcPct val="9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Some fungi can form multiple relationships</a:t>
            </a:r>
            <a:endParaRPr/>
          </a:p>
          <a:p>
            <a:pPr indent="-285750" lvl="1" marL="742950" rtl="0" algn="l">
              <a:lnSpc>
                <a:spcPct val="9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Ectomycorrhizal with Pine Trees</a:t>
            </a:r>
            <a:endParaRPr/>
          </a:p>
          <a:p>
            <a:pPr indent="-285750" lvl="1" marL="742950" rtl="0" algn="l">
              <a:lnSpc>
                <a:spcPct val="9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Ericoid mycorrhizal with Heath Family Trees</a:t>
            </a:r>
            <a:endParaRPr/>
          </a:p>
          <a:p>
            <a:pPr indent="-215900" lvl="0" marL="342900" rtl="0" algn="l">
              <a:spcBef>
                <a:spcPts val="40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23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Ericoid Mycorrhizas</a:t>
            </a:r>
            <a:endParaRPr/>
          </a:p>
        </p:txBody>
      </p:sp>
      <p:pic>
        <p:nvPicPr>
          <p:cNvPr descr="MountainLaurel_HannahRunTr_070602" id="1630" name="Google Shape;1630;p237"/>
          <p:cNvPicPr preferRelativeResize="0"/>
          <p:nvPr>
            <p:ph idx="1" type="body"/>
          </p:nvPr>
        </p:nvPicPr>
        <p:blipFill rotWithShape="1">
          <a:blip r:embed="rId3">
            <a:alphaModFix/>
          </a:blip>
          <a:srcRect b="0" l="0" r="0" t="0"/>
          <a:stretch/>
        </p:blipFill>
        <p:spPr>
          <a:xfrm>
            <a:off x="1066800" y="1524000"/>
            <a:ext cx="2922587" cy="2185987"/>
          </a:xfrm>
          <a:prstGeom prst="rect">
            <a:avLst/>
          </a:prstGeom>
          <a:noFill/>
          <a:ln>
            <a:noFill/>
          </a:ln>
        </p:spPr>
      </p:pic>
      <p:pic>
        <p:nvPicPr>
          <p:cNvPr descr="PinkAzalea3_BrownMtn_050521" id="1631" name="Google Shape;1631;p237"/>
          <p:cNvPicPr preferRelativeResize="0"/>
          <p:nvPr>
            <p:ph idx="2" type="body"/>
          </p:nvPr>
        </p:nvPicPr>
        <p:blipFill rotWithShape="1">
          <a:blip r:embed="rId4">
            <a:alphaModFix/>
          </a:blip>
          <a:srcRect b="0" l="0" r="0" t="0"/>
          <a:stretch/>
        </p:blipFill>
        <p:spPr>
          <a:xfrm>
            <a:off x="5105400" y="1524000"/>
            <a:ext cx="2922587" cy="2185987"/>
          </a:xfrm>
          <a:prstGeom prst="rect">
            <a:avLst/>
          </a:prstGeom>
          <a:noFill/>
          <a:ln>
            <a:noFill/>
          </a:ln>
        </p:spPr>
      </p:pic>
      <p:pic>
        <p:nvPicPr>
          <p:cNvPr descr="Rhododendron Red Creek TrCrop7-10-04" id="1632" name="Google Shape;1632;p237"/>
          <p:cNvPicPr preferRelativeResize="0"/>
          <p:nvPr>
            <p:ph idx="3" type="body"/>
          </p:nvPr>
        </p:nvPicPr>
        <p:blipFill rotWithShape="1">
          <a:blip r:embed="rId5">
            <a:alphaModFix/>
          </a:blip>
          <a:srcRect b="0" l="0" r="0" t="0"/>
          <a:stretch/>
        </p:blipFill>
        <p:spPr>
          <a:xfrm>
            <a:off x="5181600" y="4343400"/>
            <a:ext cx="2819400" cy="2187575"/>
          </a:xfrm>
          <a:prstGeom prst="rect">
            <a:avLst/>
          </a:prstGeom>
          <a:noFill/>
          <a:ln>
            <a:noFill/>
          </a:ln>
        </p:spPr>
      </p:pic>
      <p:pic>
        <p:nvPicPr>
          <p:cNvPr descr="Mtn Laurel N Mt Marshall 1-24-04" id="1633" name="Google Shape;1633;p237"/>
          <p:cNvPicPr preferRelativeResize="0"/>
          <p:nvPr>
            <p:ph idx="4" type="body"/>
          </p:nvPr>
        </p:nvPicPr>
        <p:blipFill rotWithShape="1">
          <a:blip r:embed="rId6">
            <a:alphaModFix/>
          </a:blip>
          <a:srcRect b="0" l="0" r="0" t="0"/>
          <a:stretch/>
        </p:blipFill>
        <p:spPr>
          <a:xfrm>
            <a:off x="1066800" y="4343400"/>
            <a:ext cx="2919412" cy="2187575"/>
          </a:xfrm>
          <a:prstGeom prst="rect">
            <a:avLst/>
          </a:prstGeom>
          <a:noFill/>
          <a:ln>
            <a:noFill/>
          </a:ln>
        </p:spPr>
      </p:pic>
      <p:sp>
        <p:nvSpPr>
          <p:cNvPr id="1634" name="Google Shape;1634;p237"/>
          <p:cNvSpPr txBox="1"/>
          <p:nvPr/>
        </p:nvSpPr>
        <p:spPr>
          <a:xfrm>
            <a:off x="1524000" y="3810000"/>
            <a:ext cx="1831975" cy="376237"/>
          </a:xfrm>
          <a:prstGeom prst="rect">
            <a:avLst/>
          </a:prstGeom>
          <a:solidFill>
            <a:srgbClr val="F2F2F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Mountain Laurel</a:t>
            </a:r>
            <a:endParaRPr/>
          </a:p>
        </p:txBody>
      </p:sp>
      <p:sp>
        <p:nvSpPr>
          <p:cNvPr id="1635" name="Google Shape;1635;p237"/>
          <p:cNvSpPr txBox="1"/>
          <p:nvPr/>
        </p:nvSpPr>
        <p:spPr>
          <a:xfrm>
            <a:off x="5105400" y="3810000"/>
            <a:ext cx="2911475" cy="376237"/>
          </a:xfrm>
          <a:prstGeom prst="rect">
            <a:avLst/>
          </a:prstGeom>
          <a:solidFill>
            <a:srgbClr val="FF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Rhododendron and Azalea</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sp>
        <p:nvSpPr>
          <p:cNvPr id="1640" name="Google Shape;1640;p23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Monotropoid Mycorrhizas</a:t>
            </a:r>
            <a:endParaRPr/>
          </a:p>
        </p:txBody>
      </p:sp>
      <p:sp>
        <p:nvSpPr>
          <p:cNvPr id="1641" name="Google Shape;1641;p238"/>
          <p:cNvSpPr txBox="1"/>
          <p:nvPr>
            <p:ph idx="1" type="body"/>
          </p:nvPr>
        </p:nvSpPr>
        <p:spPr>
          <a:xfrm>
            <a:off x="457200" y="1600200"/>
            <a:ext cx="8229600" cy="5029200"/>
          </a:xfrm>
          <a:prstGeom prst="rect">
            <a:avLst/>
          </a:prstGeom>
          <a:solidFill>
            <a:srgbClr val="F2F2F2"/>
          </a:solidFill>
          <a:ln cap="flat" cmpd="sng" w="9525">
            <a:solidFill>
              <a:schemeClr val="dk1"/>
            </a:solidFill>
            <a:prstDash val="solid"/>
            <a:miter lim="524288"/>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Perhaps the most peculiar of all, plants that use fungi that use plants</a:t>
            </a:r>
            <a:endParaRPr/>
          </a:p>
          <a:p>
            <a:pPr indent="-342900" lvl="0" marL="34290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Tripartite relationship</a:t>
            </a:r>
            <a:endParaRPr/>
          </a:p>
          <a:p>
            <a:pPr indent="-285750" lvl="1" marL="742950" rtl="0" algn="l">
              <a:lnSpc>
                <a:spcPct val="100000"/>
              </a:lnSpc>
              <a:spcBef>
                <a:spcPts val="480"/>
              </a:spcBef>
              <a:spcAft>
                <a:spcPts val="0"/>
              </a:spcAft>
              <a:buClr>
                <a:schemeClr val="dk1"/>
              </a:buClr>
              <a:buSzPts val="2400"/>
              <a:buFont typeface="Arial"/>
              <a:buChar char="–"/>
            </a:pPr>
            <a:r>
              <a:rPr b="0" i="0" lang="en-US" sz="2400" u="sng">
                <a:solidFill>
                  <a:schemeClr val="dk1"/>
                </a:solidFill>
                <a:latin typeface="Arial"/>
                <a:ea typeface="Arial"/>
                <a:cs typeface="Arial"/>
                <a:sym typeface="Arial"/>
              </a:rPr>
              <a:t>Mycobiont provides nutrients to the monotropid and to the phytobiont</a:t>
            </a:r>
            <a:endParaRPr/>
          </a:p>
          <a:p>
            <a:pPr indent="-285750" lvl="1" marL="74295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Phytobiont provides nutrients to the fungus</a:t>
            </a:r>
            <a:endParaRPr/>
          </a:p>
          <a:p>
            <a:pPr indent="-285750" lvl="1" marL="74295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The monotropid is essentially a parasite (and not a saprophyte)</a:t>
            </a:r>
            <a:endParaRPr/>
          </a:p>
          <a:p>
            <a:pPr indent="-342900" lvl="0" marL="34290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Monotropid is achlorophyllus</a:t>
            </a:r>
            <a:endParaRPr/>
          </a:p>
          <a:p>
            <a:pPr indent="-285750" lvl="1" marL="74295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Produces roots which have a fungal mantle</a:t>
            </a:r>
            <a:endParaRPr/>
          </a:p>
          <a:p>
            <a:pPr indent="-285750" lvl="1" marL="74295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The root cell is penetrated by a peg-like structure.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p23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Monotropoid Mycorrhizas</a:t>
            </a:r>
            <a:endParaRPr/>
          </a:p>
        </p:txBody>
      </p:sp>
      <p:pic>
        <p:nvPicPr>
          <p:cNvPr descr="Indian Pipe" id="1647" name="Google Shape;1647;p239"/>
          <p:cNvPicPr preferRelativeResize="0"/>
          <p:nvPr>
            <p:ph idx="1" type="body"/>
          </p:nvPr>
        </p:nvPicPr>
        <p:blipFill rotWithShape="1">
          <a:blip r:embed="rId3">
            <a:alphaModFix/>
          </a:blip>
          <a:srcRect b="0" l="0" r="0" t="0"/>
          <a:stretch/>
        </p:blipFill>
        <p:spPr>
          <a:xfrm>
            <a:off x="381000" y="1447800"/>
            <a:ext cx="4038600" cy="3025775"/>
          </a:xfrm>
          <a:prstGeom prst="rect">
            <a:avLst/>
          </a:prstGeom>
          <a:noFill/>
          <a:ln>
            <a:noFill/>
          </a:ln>
        </p:spPr>
      </p:pic>
      <p:pic>
        <p:nvPicPr>
          <p:cNvPr descr="Pinesap Paterson Ridge Tr 9-4-04" id="1648" name="Google Shape;1648;p239"/>
          <p:cNvPicPr preferRelativeResize="0"/>
          <p:nvPr>
            <p:ph idx="2" type="body"/>
          </p:nvPr>
        </p:nvPicPr>
        <p:blipFill rotWithShape="1">
          <a:blip r:embed="rId4">
            <a:alphaModFix/>
          </a:blip>
          <a:srcRect b="0" l="0" r="0" t="0"/>
          <a:stretch/>
        </p:blipFill>
        <p:spPr>
          <a:xfrm>
            <a:off x="4572000" y="2895600"/>
            <a:ext cx="4038600" cy="3343275"/>
          </a:xfrm>
          <a:prstGeom prst="rect">
            <a:avLst/>
          </a:prstGeom>
          <a:noFill/>
          <a:ln>
            <a:noFill/>
          </a:ln>
        </p:spPr>
      </p:pic>
      <p:sp>
        <p:nvSpPr>
          <p:cNvPr id="1649" name="Google Shape;1649;p239"/>
          <p:cNvSpPr txBox="1"/>
          <p:nvPr/>
        </p:nvSpPr>
        <p:spPr>
          <a:xfrm>
            <a:off x="746125" y="4684712"/>
            <a:ext cx="3305175" cy="37623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Indian Pipe </a:t>
            </a:r>
            <a:r>
              <a:rPr b="0" i="1" lang="en-US" sz="1800" u="none">
                <a:solidFill>
                  <a:schemeClr val="lt1"/>
                </a:solidFill>
                <a:latin typeface="Arial"/>
                <a:ea typeface="Arial"/>
                <a:cs typeface="Arial"/>
                <a:sym typeface="Arial"/>
              </a:rPr>
              <a:t>Monotropa uniflora</a:t>
            </a:r>
            <a:endParaRPr/>
          </a:p>
        </p:txBody>
      </p:sp>
      <p:sp>
        <p:nvSpPr>
          <p:cNvPr id="1650" name="Google Shape;1650;p239"/>
          <p:cNvSpPr txBox="1"/>
          <p:nvPr/>
        </p:nvSpPr>
        <p:spPr>
          <a:xfrm>
            <a:off x="4937125" y="2093912"/>
            <a:ext cx="3216275" cy="650875"/>
          </a:xfrm>
          <a:prstGeom prst="rect">
            <a:avLst/>
          </a:prstGeom>
          <a:solidFill>
            <a:srgbClr val="FFCC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Pinesap – False Beech Drops</a:t>
            </a:r>
            <a:endParaRPr/>
          </a:p>
          <a:p>
            <a:pPr indent="0" lvl="0" marL="0" marR="0" rtl="0" algn="l">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    Monotropa hypopitys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p24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Current Research </a:t>
            </a:r>
            <a:endParaRPr/>
          </a:p>
        </p:txBody>
      </p:sp>
      <p:sp>
        <p:nvSpPr>
          <p:cNvPr id="1656" name="Google Shape;1656;p240"/>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0" i="0" lang="en-US" sz="3200" u="sng" cap="none" strike="noStrike">
                <a:solidFill>
                  <a:schemeClr val="dk1"/>
                </a:solidFill>
                <a:latin typeface="Arial"/>
                <a:ea typeface="Arial"/>
                <a:cs typeface="Arial"/>
                <a:sym typeface="Arial"/>
              </a:rPr>
              <a:t>Science Magazine 13 January 2017</a:t>
            </a:r>
            <a:endParaRPr/>
          </a:p>
          <a:p>
            <a:pPr indent="0" lvl="0" marL="0" marR="0" rtl="0" algn="l">
              <a:lnSpc>
                <a:spcPct val="100000"/>
              </a:lnSpc>
              <a:spcBef>
                <a:spcPts val="40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“Belowground Drivers of Plant Diversity” – Wim H. van der Putten</a:t>
            </a:r>
            <a:endParaRPr/>
          </a:p>
          <a:p>
            <a:pPr indent="0" lvl="0" marL="0" marR="0" rtl="0" algn="l">
              <a:lnSpc>
                <a:spcPct val="100000"/>
              </a:lnSpc>
              <a:spcBef>
                <a:spcPts val="4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127000" lvl="0" marL="0" marR="0" rtl="0" algn="l">
              <a:lnSpc>
                <a:spcPct val="100000"/>
              </a:lnSpc>
              <a:spcBef>
                <a:spcPts val="400"/>
              </a:spcBef>
              <a:spcAft>
                <a:spcPts val="0"/>
              </a:spcAft>
              <a:buClr>
                <a:schemeClr val="dk1"/>
              </a:buClr>
              <a:buSzPts val="2000"/>
              <a:buFont typeface="Arial"/>
              <a:buAutoNum type="arabicPeriod"/>
            </a:pPr>
            <a:r>
              <a:rPr b="0" i="0" lang="en-US" sz="2000" u="none" cap="none" strike="noStrike">
                <a:solidFill>
                  <a:schemeClr val="dk1"/>
                </a:solidFill>
                <a:latin typeface="Arial"/>
                <a:ea typeface="Arial"/>
                <a:cs typeface="Arial"/>
                <a:sym typeface="Arial"/>
              </a:rPr>
              <a:t>Fewer offspring are recruited under the parent arbuscular mycorrhizal trees than when the trees are ectomycorrhizal. Arbuscular mycorrhizal trees promote forest diversity.</a:t>
            </a:r>
            <a:endParaRPr/>
          </a:p>
          <a:p>
            <a:pPr indent="-127000" lvl="0" marL="0" marR="0" rtl="0" algn="l">
              <a:lnSpc>
                <a:spcPct val="100000"/>
              </a:lnSpc>
              <a:spcBef>
                <a:spcPts val="400"/>
              </a:spcBef>
              <a:spcAft>
                <a:spcPts val="0"/>
              </a:spcAft>
              <a:buClr>
                <a:schemeClr val="dk1"/>
              </a:buClr>
              <a:buSzPts val="2000"/>
              <a:buFont typeface="Arial"/>
              <a:buAutoNum type="arabicPeriod"/>
            </a:pPr>
            <a:r>
              <a:rPr b="0" i="0" lang="en-US" sz="2000" u="none" cap="none" strike="noStrike">
                <a:solidFill>
                  <a:schemeClr val="dk1"/>
                </a:solidFill>
                <a:latin typeface="Arial"/>
                <a:ea typeface="Arial"/>
                <a:cs typeface="Arial"/>
                <a:sym typeface="Arial"/>
              </a:rPr>
              <a:t>Ectomycorrhizal fungi enhance plant performance.</a:t>
            </a:r>
            <a:endParaRPr/>
          </a:p>
          <a:p>
            <a:pPr indent="-127000" lvl="0" marL="0" marR="0" rtl="0" algn="l">
              <a:lnSpc>
                <a:spcPct val="100000"/>
              </a:lnSpc>
              <a:spcBef>
                <a:spcPts val="400"/>
              </a:spcBef>
              <a:spcAft>
                <a:spcPts val="0"/>
              </a:spcAft>
              <a:buClr>
                <a:schemeClr val="dk1"/>
              </a:buClr>
              <a:buSzPts val="2000"/>
              <a:buFont typeface="Arial"/>
              <a:buAutoNum type="arabicPeriod"/>
            </a:pPr>
            <a:r>
              <a:rPr b="0" i="0" lang="en-US" sz="2000" u="none" cap="none" strike="noStrike">
                <a:solidFill>
                  <a:schemeClr val="dk1"/>
                </a:solidFill>
                <a:latin typeface="Arial"/>
                <a:ea typeface="Arial"/>
                <a:cs typeface="Arial"/>
                <a:sym typeface="Arial"/>
              </a:rPr>
              <a:t>Plants with more mycorrhizal colonization had fewer lesions  and grew better</a:t>
            </a:r>
            <a:endParaRPr/>
          </a:p>
          <a:p>
            <a:pPr indent="-127000" lvl="0" marL="0" marR="0" rtl="0" algn="l">
              <a:lnSpc>
                <a:spcPct val="100000"/>
              </a:lnSpc>
              <a:spcBef>
                <a:spcPts val="400"/>
              </a:spcBef>
              <a:spcAft>
                <a:spcPts val="0"/>
              </a:spcAft>
              <a:buClr>
                <a:schemeClr val="dk1"/>
              </a:buClr>
              <a:buSzPts val="2000"/>
              <a:buFont typeface="Arial"/>
              <a:buAutoNum type="arabicPeriod"/>
            </a:pPr>
            <a:r>
              <a:rPr b="0" i="0" lang="en-US" sz="2000" u="none" cap="none" strike="noStrike">
                <a:solidFill>
                  <a:schemeClr val="dk1"/>
                </a:solidFill>
                <a:latin typeface="Arial"/>
                <a:ea typeface="Arial"/>
                <a:cs typeface="Arial"/>
                <a:sym typeface="Arial"/>
              </a:rPr>
              <a:t>Arbuscular mycorrhizal trees had more root lesions than ectomycorrhizal trees.</a:t>
            </a:r>
            <a:endParaRPr/>
          </a:p>
          <a:p>
            <a:pPr indent="0" lvl="0" marL="0" marR="0" rtl="0" algn="l">
              <a:lnSpc>
                <a:spcPct val="100000"/>
              </a:lnSpc>
              <a:spcBef>
                <a:spcPts val="48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“In the soil symphony orchestra, arbuscular mycorrhizal fungi may thus play the first violin”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1" name="Shape 1661"/>
        <p:cNvGrpSpPr/>
        <p:nvPr/>
      </p:nvGrpSpPr>
      <p:grpSpPr>
        <a:xfrm>
          <a:off x="0" y="0"/>
          <a:ext cx="0" cy="0"/>
          <a:chOff x="0" y="0"/>
          <a:chExt cx="0" cy="0"/>
        </a:xfrm>
      </p:grpSpPr>
      <p:sp>
        <p:nvSpPr>
          <p:cNvPr id="1662" name="Google Shape;1662;p24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Summary</a:t>
            </a:r>
            <a:endParaRPr/>
          </a:p>
        </p:txBody>
      </p:sp>
      <p:sp>
        <p:nvSpPr>
          <p:cNvPr id="1663" name="Google Shape;1663;p241"/>
          <p:cNvSpPr txBox="1"/>
          <p:nvPr>
            <p:ph idx="1" type="body"/>
          </p:nvPr>
        </p:nvSpPr>
        <p:spPr>
          <a:xfrm>
            <a:off x="457200" y="1600200"/>
            <a:ext cx="8229600" cy="4525962"/>
          </a:xfrm>
          <a:prstGeom prst="rect">
            <a:avLst/>
          </a:prstGeom>
          <a:solidFill>
            <a:srgbClr val="D4E498"/>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2800"/>
              <a:buFont typeface="Arial"/>
              <a:buChar char="•"/>
            </a:pPr>
            <a:r>
              <a:rPr b="0" i="0" lang="en-US" sz="2800" u="sng">
                <a:solidFill>
                  <a:schemeClr val="dk1"/>
                </a:solidFill>
                <a:latin typeface="Arial"/>
                <a:ea typeface="Arial"/>
                <a:cs typeface="Arial"/>
                <a:sym typeface="Arial"/>
              </a:rPr>
              <a:t>Fungi are fundamental</a:t>
            </a:r>
            <a:r>
              <a:rPr b="0" i="0" lang="en-US" sz="2800" u="none">
                <a:solidFill>
                  <a:schemeClr val="dk1"/>
                </a:solidFill>
                <a:latin typeface="Arial"/>
                <a:ea typeface="Arial"/>
                <a:cs typeface="Arial"/>
                <a:sym typeface="Arial"/>
              </a:rPr>
              <a:t> to the health of natural ecosystems</a:t>
            </a:r>
            <a:endParaRPr/>
          </a:p>
          <a:p>
            <a:pPr indent="-285750" lvl="1" marL="742950" rtl="0" algn="l">
              <a:lnSpc>
                <a:spcPct val="8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The network that permeates the forest subsurface sustains the trees by sharing and storing resources.</a:t>
            </a:r>
            <a:endParaRPr/>
          </a:p>
          <a:p>
            <a:pPr indent="-285750" lvl="1" marL="742950" rtl="0" algn="l">
              <a:lnSpc>
                <a:spcPct val="80000"/>
              </a:lnSpc>
              <a:spcBef>
                <a:spcPts val="48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 </a:t>
            </a:r>
            <a:endParaRPr/>
          </a:p>
          <a:p>
            <a:pPr indent="-342900" lvl="0" marL="342900" rtl="0" algn="l">
              <a:lnSpc>
                <a:spcPct val="80000"/>
              </a:lnSpc>
              <a:spcBef>
                <a:spcPts val="560"/>
              </a:spcBef>
              <a:spcAft>
                <a:spcPts val="0"/>
              </a:spcAft>
              <a:buClr>
                <a:schemeClr val="dk1"/>
              </a:buClr>
              <a:buSzPts val="2800"/>
              <a:buFont typeface="Arial"/>
              <a:buChar char="•"/>
            </a:pPr>
            <a:r>
              <a:rPr b="0" i="0" lang="en-US" sz="2800" u="sng">
                <a:solidFill>
                  <a:schemeClr val="dk1"/>
                </a:solidFill>
                <a:latin typeface="Arial"/>
                <a:ea typeface="Arial"/>
                <a:cs typeface="Arial"/>
                <a:sym typeface="Arial"/>
              </a:rPr>
              <a:t>Mycorrhizas are critical</a:t>
            </a:r>
            <a:r>
              <a:rPr b="0" i="0" lang="en-US" sz="2800" u="none">
                <a:solidFill>
                  <a:schemeClr val="dk1"/>
                </a:solidFill>
                <a:latin typeface="Arial"/>
                <a:ea typeface="Arial"/>
                <a:cs typeface="Arial"/>
                <a:sym typeface="Arial"/>
              </a:rPr>
              <a:t> to the survival of both fungi and trees</a:t>
            </a:r>
            <a:endParaRPr/>
          </a:p>
          <a:p>
            <a:pPr indent="-285750" lvl="1" marL="742950" rtl="0" algn="l">
              <a:lnSpc>
                <a:spcPct val="80000"/>
              </a:lnSpc>
              <a:spcBef>
                <a:spcPts val="48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A better understanding of mycorrhizas would yield significant dividends to</a:t>
            </a:r>
            <a:endParaRPr/>
          </a:p>
          <a:p>
            <a:pPr indent="-228600" lvl="2" marL="1143000" rtl="0" algn="l">
              <a:lnSpc>
                <a:spcPct val="8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Reforestation for natural and commercial purposes</a:t>
            </a:r>
            <a:endParaRPr/>
          </a:p>
          <a:p>
            <a:pPr indent="-228600" lvl="2" marL="1143000" rtl="0" algn="l">
              <a:lnSpc>
                <a:spcPct val="8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Growth of plants for food</a:t>
            </a:r>
            <a:endParaRPr/>
          </a:p>
          <a:p>
            <a:pPr indent="-228600" lvl="2" marL="1143000" rtl="0" algn="l">
              <a:lnSpc>
                <a:spcPct val="80000"/>
              </a:lnSpc>
              <a:spcBef>
                <a:spcPts val="40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Combat climate change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8" name="Shape 1668"/>
        <p:cNvGrpSpPr/>
        <p:nvPr/>
      </p:nvGrpSpPr>
      <p:grpSpPr>
        <a:xfrm>
          <a:off x="0" y="0"/>
          <a:ext cx="0" cy="0"/>
          <a:chOff x="0" y="0"/>
          <a:chExt cx="0" cy="0"/>
        </a:xfrm>
      </p:grpSpPr>
      <p:sp>
        <p:nvSpPr>
          <p:cNvPr id="1669" name="Google Shape;1669;p24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The Wizard and the Prophet</a:t>
            </a:r>
            <a:endParaRPr/>
          </a:p>
        </p:txBody>
      </p:sp>
      <p:pic>
        <p:nvPicPr>
          <p:cNvPr descr="A picture containing grass, outdoor object, hay, outdoor&#10;&#10;Description automatically generated" id="1670" name="Google Shape;1670;p242"/>
          <p:cNvPicPr preferRelativeResize="0"/>
          <p:nvPr>
            <p:ph idx="1" type="body"/>
          </p:nvPr>
        </p:nvPicPr>
        <p:blipFill rotWithShape="1">
          <a:blip r:embed="rId3">
            <a:alphaModFix/>
          </a:blip>
          <a:srcRect b="0" l="0" r="0" t="0"/>
          <a:stretch/>
        </p:blipFill>
        <p:spPr>
          <a:xfrm>
            <a:off x="965200" y="1117600"/>
            <a:ext cx="3081337" cy="2305050"/>
          </a:xfrm>
          <a:prstGeom prst="rect">
            <a:avLst/>
          </a:prstGeom>
          <a:noFill/>
          <a:ln>
            <a:noFill/>
          </a:ln>
        </p:spPr>
      </p:pic>
      <p:pic>
        <p:nvPicPr>
          <p:cNvPr descr="A picture containing text, map&#10;&#10;Description automatically generated" id="1671" name="Google Shape;1671;p242"/>
          <p:cNvPicPr preferRelativeResize="0"/>
          <p:nvPr>
            <p:ph idx="2" type="body"/>
          </p:nvPr>
        </p:nvPicPr>
        <p:blipFill rotWithShape="1">
          <a:blip r:embed="rId4">
            <a:alphaModFix/>
          </a:blip>
          <a:srcRect b="0" l="0" r="0" t="0"/>
          <a:stretch/>
        </p:blipFill>
        <p:spPr>
          <a:xfrm>
            <a:off x="5027612" y="1162050"/>
            <a:ext cx="3178175" cy="4876800"/>
          </a:xfrm>
          <a:prstGeom prst="rect">
            <a:avLst/>
          </a:prstGeom>
          <a:noFill/>
          <a:ln>
            <a:noFill/>
          </a:ln>
        </p:spPr>
      </p:pic>
      <p:pic>
        <p:nvPicPr>
          <p:cNvPr descr="A herd of cattle standing on top of a dirt field&#10;&#10;Description automatically generated" id="1672" name="Google Shape;1672;p242"/>
          <p:cNvPicPr preferRelativeResize="0"/>
          <p:nvPr/>
        </p:nvPicPr>
        <p:blipFill rotWithShape="1">
          <a:blip r:embed="rId5">
            <a:alphaModFix/>
          </a:blip>
          <a:srcRect b="0" l="0" r="0" t="0"/>
          <a:stretch/>
        </p:blipFill>
        <p:spPr>
          <a:xfrm>
            <a:off x="965200" y="4470400"/>
            <a:ext cx="3079750" cy="2305050"/>
          </a:xfrm>
          <a:prstGeom prst="rect">
            <a:avLst/>
          </a:prstGeom>
          <a:noFill/>
          <a:ln>
            <a:noFill/>
          </a:ln>
        </p:spPr>
      </p:pic>
      <p:sp>
        <p:nvSpPr>
          <p:cNvPr id="1673" name="Google Shape;1673;p242"/>
          <p:cNvSpPr txBox="1"/>
          <p:nvPr/>
        </p:nvSpPr>
        <p:spPr>
          <a:xfrm>
            <a:off x="581025" y="3622675"/>
            <a:ext cx="3841750" cy="646112"/>
          </a:xfrm>
          <a:prstGeom prst="rect">
            <a:avLst/>
          </a:prstGeom>
          <a:solidFill>
            <a:srgbClr val="F2F2F2"/>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n-US" sz="1200" u="none">
                <a:solidFill>
                  <a:schemeClr val="dk1"/>
                </a:solidFill>
                <a:latin typeface="Arial"/>
                <a:ea typeface="Arial"/>
                <a:cs typeface="Arial"/>
                <a:sym typeface="Arial"/>
              </a:rPr>
              <a:t>+/-25%: greenhouse gas emissions caused by land</a:t>
            </a:r>
            <a:endParaRPr/>
          </a:p>
          <a:p>
            <a:pPr indent="0" lvl="0" marL="0" marR="0" rtl="0" algn="l">
              <a:lnSpc>
                <a:spcPct val="100000"/>
              </a:lnSpc>
              <a:spcBef>
                <a:spcPts val="0"/>
              </a:spcBef>
              <a:spcAft>
                <a:spcPts val="0"/>
              </a:spcAft>
              <a:buClr>
                <a:schemeClr val="dk1"/>
              </a:buClr>
              <a:buSzPts val="1200"/>
              <a:buFont typeface="Arial"/>
              <a:buNone/>
            </a:pPr>
            <a:r>
              <a:rPr b="0" i="0" lang="en-US" sz="1200" u="none">
                <a:solidFill>
                  <a:schemeClr val="dk1"/>
                </a:solidFill>
                <a:latin typeface="Arial"/>
                <a:ea typeface="Arial"/>
                <a:cs typeface="Arial"/>
                <a:sym typeface="Arial"/>
              </a:rPr>
              <a:t> clearing, crop production and fertilization, </a:t>
            </a:r>
            <a:endParaRPr/>
          </a:p>
          <a:p>
            <a:pPr indent="0" lvl="0" marL="0" marR="0" rtl="0" algn="l">
              <a:lnSpc>
                <a:spcPct val="100000"/>
              </a:lnSpc>
              <a:spcBef>
                <a:spcPts val="0"/>
              </a:spcBef>
              <a:spcAft>
                <a:spcPts val="0"/>
              </a:spcAft>
              <a:buClr>
                <a:schemeClr val="dk1"/>
              </a:buClr>
              <a:buSzPts val="1200"/>
              <a:buFont typeface="Arial"/>
              <a:buNone/>
            </a:pPr>
            <a:r>
              <a:rPr b="0" i="0" lang="en-US" sz="1200" u="none">
                <a:solidFill>
                  <a:schemeClr val="dk1"/>
                </a:solidFill>
                <a:latin typeface="Arial"/>
                <a:ea typeface="Arial"/>
                <a:cs typeface="Arial"/>
                <a:sym typeface="Arial"/>
              </a:rPr>
              <a:t>with animal-based food contributing 75% to that figure</a:t>
            </a:r>
            <a:endParaRPr/>
          </a:p>
        </p:txBody>
      </p:sp>
      <p:sp>
        <p:nvSpPr>
          <p:cNvPr id="1674" name="Google Shape;1674;p242"/>
          <p:cNvSpPr txBox="1"/>
          <p:nvPr/>
        </p:nvSpPr>
        <p:spPr>
          <a:xfrm>
            <a:off x="5486400" y="6213475"/>
            <a:ext cx="1941512" cy="369887"/>
          </a:xfrm>
          <a:prstGeom prst="rect">
            <a:avLst/>
          </a:prstGeom>
          <a:solidFill>
            <a:srgbClr val="D4E498"/>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Mycoremediation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8" name="Shape 1678"/>
        <p:cNvGrpSpPr/>
        <p:nvPr/>
      </p:nvGrpSpPr>
      <p:grpSpPr>
        <a:xfrm>
          <a:off x="0" y="0"/>
          <a:ext cx="0" cy="0"/>
          <a:chOff x="0" y="0"/>
          <a:chExt cx="0" cy="0"/>
        </a:xfrm>
      </p:grpSpPr>
      <p:sp>
        <p:nvSpPr>
          <p:cNvPr id="1679" name="Google Shape;1679;p24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The Kingdom Fungi </a:t>
            </a:r>
            <a:endParaRPr/>
          </a:p>
        </p:txBody>
      </p:sp>
      <p:sp>
        <p:nvSpPr>
          <p:cNvPr id="1680" name="Google Shape;1680;p243"/>
          <p:cNvSpPr txBox="1"/>
          <p:nvPr>
            <p:ph idx="1" type="body"/>
          </p:nvPr>
        </p:nvSpPr>
        <p:spPr>
          <a:xfrm>
            <a:off x="457200" y="1600200"/>
            <a:ext cx="8229600" cy="4800600"/>
          </a:xfrm>
          <a:prstGeom prst="rect">
            <a:avLst/>
          </a:prstGeom>
          <a:solidFill>
            <a:srgbClr val="DAEDE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sng" cap="none" strike="noStrike">
                <a:solidFill>
                  <a:schemeClr val="dk1"/>
                </a:solidFill>
                <a:latin typeface="Arial"/>
                <a:ea typeface="Arial"/>
                <a:cs typeface="Arial"/>
                <a:sym typeface="Arial"/>
              </a:rPr>
              <a:t>A key part of nature’s ecosystems</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Decomposition of plant matter</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Growth of forests through mycorrhizas</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Source of food and medicine</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sng" cap="none" strike="noStrike">
                <a:solidFill>
                  <a:schemeClr val="dk1"/>
                </a:solidFill>
                <a:latin typeface="Arial"/>
                <a:ea typeface="Arial"/>
                <a:cs typeface="Arial"/>
                <a:sym typeface="Arial"/>
              </a:rPr>
              <a:t>Future</a:t>
            </a:r>
            <a:r>
              <a:rPr b="0" i="0" lang="en-US" sz="3200" u="none" cap="none" strike="noStrike">
                <a:solidFill>
                  <a:schemeClr val="dk1"/>
                </a:solidFill>
                <a:latin typeface="Arial"/>
                <a:ea typeface="Arial"/>
                <a:cs typeface="Arial"/>
                <a:sym typeface="Arial"/>
              </a:rPr>
              <a:t> </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Expanded non-meat protein source (Quorn)</a:t>
            </a:r>
            <a:endParaRPr/>
          </a:p>
          <a:p>
            <a:pPr indent="-228600" lvl="2" marL="1143000" marR="0" rtl="0" algn="l">
              <a:lnSpc>
                <a:spcPct val="100000"/>
              </a:lnSpc>
              <a:spcBef>
                <a:spcPts val="360"/>
              </a:spcBef>
              <a:spcAft>
                <a:spcPts val="0"/>
              </a:spcAft>
              <a:buClr>
                <a:srgbClr val="FF0000"/>
              </a:buClr>
              <a:buSzPts val="1800"/>
              <a:buFont typeface="Arial"/>
              <a:buChar char="•"/>
            </a:pPr>
            <a:r>
              <a:rPr b="1" i="0" lang="en-US" sz="1800" u="sng" cap="none" strike="noStrike">
                <a:solidFill>
                  <a:srgbClr val="FF0000"/>
                </a:solidFill>
                <a:latin typeface="Arial"/>
                <a:ea typeface="Arial"/>
                <a:cs typeface="Arial"/>
                <a:sym typeface="Arial"/>
              </a:rPr>
              <a:t>Eat more Chicken of the Woods and Beefsteak Fungus</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Decomposition for industrial use (paper mills)</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Medicinal products (drug resistance). </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Restoration of wastelands</a:t>
            </a:r>
            <a:endParaRPr/>
          </a:p>
          <a:p>
            <a:pPr indent="-107950" lvl="1" marL="742950" marR="0" rtl="0" algn="l">
              <a:lnSpc>
                <a:spcPct val="100000"/>
              </a:lnSpc>
              <a:spcBef>
                <a:spcPts val="56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65100" lvl="0" marL="342900" marR="0" rtl="0" algn="l">
              <a:spcBef>
                <a:spcPts val="56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210" name="Shape 1210"/>
        <p:cNvGrpSpPr/>
        <p:nvPr/>
      </p:nvGrpSpPr>
      <p:grpSpPr>
        <a:xfrm>
          <a:off x="0" y="0"/>
          <a:ext cx="0" cy="0"/>
          <a:chOff x="0" y="0"/>
          <a:chExt cx="0" cy="0"/>
        </a:xfrm>
      </p:grpSpPr>
      <p:sp>
        <p:nvSpPr>
          <p:cNvPr descr="&quot;&quot;" id="1211" name="Google Shape;1211;p190"/>
          <p:cNvSpPr/>
          <p:nvPr/>
        </p:nvSpPr>
        <p:spPr>
          <a:xfrm>
            <a:off x="0" y="-3175"/>
            <a:ext cx="9144000" cy="6861175"/>
          </a:xfrm>
          <a:prstGeom prst="rect">
            <a:avLst/>
          </a:prstGeom>
          <a:solidFill>
            <a:schemeClr val="lt1">
              <a:alpha val="8627"/>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quot;&quot;" id="1212" name="Google Shape;1212;p190"/>
          <p:cNvSpPr/>
          <p:nvPr/>
        </p:nvSpPr>
        <p:spPr>
          <a:xfrm>
            <a:off x="0" y="0"/>
            <a:ext cx="8840787" cy="6858000"/>
          </a:xfrm>
          <a:custGeom>
            <a:rect b="b" l="l" r="r" t="t"/>
            <a:pathLst>
              <a:path extrusionOk="0" h="6858000" w="11786754">
                <a:moveTo>
                  <a:pt x="0" y="0"/>
                </a:moveTo>
                <a:lnTo>
                  <a:pt x="8610600" y="0"/>
                </a:lnTo>
                <a:lnTo>
                  <a:pt x="11786754" y="6858000"/>
                </a:lnTo>
                <a:lnTo>
                  <a:pt x="0" y="6858000"/>
                </a:lnTo>
                <a:lnTo>
                  <a:pt x="0" y="0"/>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quot;&quot;" id="1213" name="Google Shape;1213;p190"/>
          <p:cNvSpPr/>
          <p:nvPr/>
        </p:nvSpPr>
        <p:spPr>
          <a:xfrm>
            <a:off x="0" y="0"/>
            <a:ext cx="2686050" cy="6858000"/>
          </a:xfrm>
          <a:custGeom>
            <a:rect b="b" l="l" r="r" t="t"/>
            <a:pathLst>
              <a:path extrusionOk="0" h="6858000" w="3581400">
                <a:moveTo>
                  <a:pt x="0" y="0"/>
                </a:moveTo>
                <a:lnTo>
                  <a:pt x="405246" y="0"/>
                </a:lnTo>
                <a:lnTo>
                  <a:pt x="3581400" y="6858000"/>
                </a:lnTo>
                <a:lnTo>
                  <a:pt x="0" y="6858000"/>
                </a:lnTo>
                <a:lnTo>
                  <a:pt x="0" y="0"/>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14" name="Google Shape;1214;p190"/>
          <p:cNvSpPr txBox="1"/>
          <p:nvPr>
            <p:ph type="title"/>
          </p:nvPr>
        </p:nvSpPr>
        <p:spPr>
          <a:xfrm>
            <a:off x="625475" y="447675"/>
            <a:ext cx="7889875" cy="13255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Eukaryotes and Prokaryotes</a:t>
            </a:r>
            <a:endParaRPr/>
          </a:p>
        </p:txBody>
      </p:sp>
      <p:sp>
        <p:nvSpPr>
          <p:cNvPr id="1215" name="Google Shape;1215;p190"/>
          <p:cNvSpPr txBox="1"/>
          <p:nvPr>
            <p:ph idx="1" type="body"/>
          </p:nvPr>
        </p:nvSpPr>
        <p:spPr>
          <a:xfrm>
            <a:off x="628650" y="2192337"/>
            <a:ext cx="3702050" cy="398462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Prokaryotes – no nucleus</a:t>
            </a:r>
            <a:endParaRPr/>
          </a:p>
          <a:p>
            <a:pPr indent="-285750" lvl="1" marL="742950" marR="0" rtl="0" algn="l">
              <a:lnSpc>
                <a:spcPct val="100000"/>
              </a:lnSpc>
              <a:spcBef>
                <a:spcPts val="34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Bacteria –</a:t>
            </a:r>
            <a:r>
              <a:rPr b="0" i="0" lang="en-US" sz="1700" u="none" cap="none" strike="noStrike">
                <a:solidFill>
                  <a:srgbClr val="00B050"/>
                </a:solidFill>
                <a:latin typeface="Calibri"/>
                <a:ea typeface="Calibri"/>
                <a:cs typeface="Calibri"/>
                <a:sym typeface="Calibri"/>
              </a:rPr>
              <a:t> Blue-Green </a:t>
            </a:r>
            <a:r>
              <a:rPr b="0" i="0" lang="en-US" sz="1700" u="none" cap="none" strike="noStrike">
                <a:solidFill>
                  <a:schemeClr val="dk1"/>
                </a:solidFill>
                <a:latin typeface="Calibri"/>
                <a:ea typeface="Calibri"/>
                <a:cs typeface="Calibri"/>
                <a:sym typeface="Calibri"/>
              </a:rPr>
              <a:t>algae</a:t>
            </a:r>
            <a:endParaRPr/>
          </a:p>
          <a:p>
            <a:pPr indent="-285750" lvl="1" marL="742950" marR="0" rtl="0" algn="l">
              <a:lnSpc>
                <a:spcPct val="100000"/>
              </a:lnSpc>
              <a:spcBef>
                <a:spcPts val="34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Achaea</a:t>
            </a:r>
            <a:endParaRPr/>
          </a:p>
          <a:p>
            <a:pPr indent="-342900" lvl="0" marL="342900" marR="0" rtl="0" algn="l">
              <a:lnSpc>
                <a:spcPct val="100000"/>
              </a:lnSpc>
              <a:spcBef>
                <a:spcPts val="34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Eukaryotes - nucleus</a:t>
            </a:r>
            <a:endParaRPr/>
          </a:p>
          <a:p>
            <a:pPr indent="-285750" lvl="1" marL="742950" marR="0" rtl="0" algn="l">
              <a:lnSpc>
                <a:spcPct val="100000"/>
              </a:lnSpc>
              <a:spcBef>
                <a:spcPts val="34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Animalia – Primates to nematodes</a:t>
            </a:r>
            <a:endParaRPr/>
          </a:p>
          <a:p>
            <a:pPr indent="-285750" lvl="1" marL="742950" marR="0" rtl="0" algn="l">
              <a:lnSpc>
                <a:spcPct val="100000"/>
              </a:lnSpc>
              <a:spcBef>
                <a:spcPts val="34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Plantae – </a:t>
            </a:r>
            <a:r>
              <a:rPr b="0" i="0" lang="en-US" sz="1700" u="none" cap="none" strike="noStrike">
                <a:solidFill>
                  <a:srgbClr val="00B050"/>
                </a:solidFill>
                <a:latin typeface="Calibri"/>
                <a:ea typeface="Calibri"/>
                <a:cs typeface="Calibri"/>
                <a:sym typeface="Calibri"/>
              </a:rPr>
              <a:t>Green </a:t>
            </a:r>
            <a:r>
              <a:rPr b="0" i="0" lang="en-US" sz="1700" u="none" cap="none" strike="noStrike">
                <a:solidFill>
                  <a:schemeClr val="dk1"/>
                </a:solidFill>
                <a:latin typeface="Calibri"/>
                <a:ea typeface="Calibri"/>
                <a:cs typeface="Calibri"/>
                <a:sym typeface="Calibri"/>
              </a:rPr>
              <a:t>algae</a:t>
            </a:r>
            <a:endParaRPr/>
          </a:p>
          <a:p>
            <a:pPr indent="-285750" lvl="1" marL="742950" marR="0" rtl="0" algn="l">
              <a:lnSpc>
                <a:spcPct val="100000"/>
              </a:lnSpc>
              <a:spcBef>
                <a:spcPts val="34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Fungi – Mushrooms, molds, yeasts</a:t>
            </a:r>
            <a:endParaRPr/>
          </a:p>
          <a:p>
            <a:pPr indent="-285750" lvl="1" marL="742950" marR="0" rtl="0" algn="l">
              <a:lnSpc>
                <a:spcPct val="100000"/>
              </a:lnSpc>
              <a:spcBef>
                <a:spcPts val="34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Chromista – </a:t>
            </a:r>
            <a:r>
              <a:rPr b="0" i="0" lang="en-US" sz="1700" u="none" cap="none" strike="noStrike">
                <a:solidFill>
                  <a:schemeClr val="accent2"/>
                </a:solidFill>
                <a:latin typeface="Calibri"/>
                <a:ea typeface="Calibri"/>
                <a:cs typeface="Calibri"/>
                <a:sym typeface="Calibri"/>
              </a:rPr>
              <a:t>Brown</a:t>
            </a:r>
            <a:r>
              <a:rPr b="0" i="0" lang="en-US" sz="1700" u="none" cap="none" strike="noStrike">
                <a:solidFill>
                  <a:schemeClr val="dk1"/>
                </a:solidFill>
                <a:latin typeface="Calibri"/>
                <a:ea typeface="Calibri"/>
                <a:cs typeface="Calibri"/>
                <a:sym typeface="Calibri"/>
              </a:rPr>
              <a:t> algae, Slime molds</a:t>
            </a:r>
            <a:endParaRPr/>
          </a:p>
          <a:p>
            <a:pPr indent="-285750" lvl="1" marL="742950" marR="0" rtl="0" algn="l">
              <a:lnSpc>
                <a:spcPct val="100000"/>
              </a:lnSpc>
              <a:spcBef>
                <a:spcPts val="34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Protozoa - Amoebae</a:t>
            </a:r>
            <a:endParaRPr/>
          </a:p>
        </p:txBody>
      </p:sp>
      <p:pic>
        <p:nvPicPr>
          <p:cNvPr id="1216" name="Google Shape;1216;p190"/>
          <p:cNvPicPr preferRelativeResize="0"/>
          <p:nvPr/>
        </p:nvPicPr>
        <p:blipFill rotWithShape="1">
          <a:blip r:embed="rId3">
            <a:alphaModFix/>
          </a:blip>
          <a:srcRect b="0" l="0" r="0" t="0"/>
          <a:stretch/>
        </p:blipFill>
        <p:spPr>
          <a:xfrm>
            <a:off x="4813300" y="2333625"/>
            <a:ext cx="3702050" cy="3702050"/>
          </a:xfrm>
          <a:prstGeom prst="rect">
            <a:avLst/>
          </a:prstGeom>
          <a:noFill/>
          <a:ln>
            <a:noFill/>
          </a:ln>
        </p:spPr>
      </p:pic>
      <p:pic>
        <p:nvPicPr>
          <p:cNvPr id="1217" name="Google Shape;1217;p190"/>
          <p:cNvPicPr preferRelativeResize="0"/>
          <p:nvPr/>
        </p:nvPicPr>
        <p:blipFill rotWithShape="1">
          <a:blip r:embed="rId4">
            <a:alphaModFix/>
          </a:blip>
          <a:srcRect b="0" l="0" r="0" t="0"/>
          <a:stretch/>
        </p:blipFill>
        <p:spPr>
          <a:xfrm>
            <a:off x="1054100" y="6122987"/>
            <a:ext cx="6553200" cy="646112"/>
          </a:xfrm>
          <a:prstGeom prst="rect">
            <a:avLst/>
          </a:prstGeom>
          <a:noFill/>
          <a:ln>
            <a:noFill/>
          </a:ln>
        </p:spPr>
      </p:pic>
      <p:sp>
        <p:nvSpPr>
          <p:cNvPr id="1218" name="Google Shape;1218;p190"/>
          <p:cNvSpPr/>
          <p:nvPr/>
        </p:nvSpPr>
        <p:spPr>
          <a:xfrm>
            <a:off x="785812" y="4849812"/>
            <a:ext cx="536575" cy="914400"/>
          </a:xfrm>
          <a:prstGeom prst="leftBrace">
            <a:avLst>
              <a:gd fmla="val 1056" name="adj1"/>
              <a:gd fmla="val 50000" name="adj2"/>
            </a:avLst>
          </a:prstGeom>
          <a:noFill/>
          <a:ln cap="flat" cmpd="sng" w="34925">
            <a:solidFill>
              <a:srgbClr val="4A7EB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19" name="Google Shape;1219;p190"/>
          <p:cNvSpPr txBox="1"/>
          <p:nvPr/>
        </p:nvSpPr>
        <p:spPr>
          <a:xfrm>
            <a:off x="92075" y="4922837"/>
            <a:ext cx="903287"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800"/>
              <a:buFont typeface="Calibri"/>
              <a:buNone/>
            </a:pPr>
            <a:r>
              <a:rPr b="0" i="0" lang="en-US" sz="1800" u="none">
                <a:solidFill>
                  <a:srgbClr val="FFFFFF"/>
                </a:solidFill>
                <a:latin typeface="Calibri"/>
                <a:ea typeface="Calibri"/>
                <a:cs typeface="Calibri"/>
                <a:sym typeface="Calibri"/>
              </a:rPr>
              <a:t>Protista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sp>
        <p:nvSpPr>
          <p:cNvPr id="1685" name="Google Shape;1685;p24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Mycological Association of Washington (MAWDC)</a:t>
            </a:r>
            <a:endParaRPr/>
          </a:p>
        </p:txBody>
      </p:sp>
      <p:sp>
        <p:nvSpPr>
          <p:cNvPr id="1686" name="Google Shape;1686;p244"/>
          <p:cNvSpPr txBox="1"/>
          <p:nvPr>
            <p:ph idx="1" type="body"/>
          </p:nvPr>
        </p:nvSpPr>
        <p:spPr>
          <a:xfrm>
            <a:off x="457200" y="1600200"/>
            <a:ext cx="8229600" cy="4983162"/>
          </a:xfrm>
          <a:prstGeom prst="rect">
            <a:avLst/>
          </a:prstGeom>
          <a:solidFill>
            <a:srgbClr val="E6E6E6"/>
          </a:solid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The Mycological Association of Washington, DC (MAW) is a nonprofit club of amateur and professional mycologists. We </a:t>
            </a:r>
            <a:r>
              <a:rPr b="1" i="0" lang="en-US" sz="1600" u="none" cap="none" strike="noStrike">
                <a:solidFill>
                  <a:schemeClr val="dk1"/>
                </a:solidFill>
                <a:latin typeface="Arial"/>
                <a:ea typeface="Arial"/>
                <a:cs typeface="Arial"/>
                <a:sym typeface="Arial"/>
              </a:rPr>
              <a:t>study, forage, and cook wild mushrooms, and educate the public about fungi</a:t>
            </a:r>
            <a:r>
              <a:rPr b="0" i="0" lang="en-US" sz="1600" u="none" cap="none" strike="noStrike">
                <a:solidFill>
                  <a:schemeClr val="dk1"/>
                </a:solidFill>
                <a:latin typeface="Arial"/>
                <a:ea typeface="Arial"/>
                <a:cs typeface="Arial"/>
                <a:sym typeface="Arial"/>
              </a:rPr>
              <a:t>. Our events in DC, Maryland, and Virginia include monthly guest speakers, forays with expert identifiers, and members-only tasting events.</a:t>
            </a:r>
            <a:endParaRPr/>
          </a:p>
          <a:p>
            <a:pPr indent="-342900" lvl="0" marL="34290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To learn more about the hidden, magical world of mycelium beneath your feet, and find out which mushrooms grow in your neck of the woods, join us for an upcoming meeting or foray.</a:t>
            </a:r>
            <a:endParaRPr/>
          </a:p>
          <a:p>
            <a:pPr indent="-342900" lvl="0" marL="34290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If you'd like to be a member, and join other like minded mycophiles, please see our join us page.  Its an easy online process.  Outstanding questions or concerns about membership can be directed to </a:t>
            </a:r>
            <a:r>
              <a:rPr b="0" i="0" lang="en-US" sz="1600" u="sng" cap="none" strike="noStrike">
                <a:solidFill>
                  <a:schemeClr val="dk1"/>
                </a:solidFill>
                <a:latin typeface="Arial"/>
                <a:ea typeface="Arial"/>
                <a:cs typeface="Arial"/>
                <a:sym typeface="Arial"/>
                <a:hlinkClick r:id="rId3">
                  <a:extLst>
                    <a:ext uri="{A12FA001-AC4F-418D-AE19-62706E023703}">
                      <ahyp:hlinkClr val="tx"/>
                    </a:ext>
                  </a:extLst>
                </a:hlinkClick>
              </a:rPr>
              <a:t>membership@mawdc.org</a:t>
            </a:r>
            <a:r>
              <a:rPr b="0" i="0" lang="en-US" sz="1600" u="none" cap="none" strike="noStrike">
                <a:solidFill>
                  <a:schemeClr val="dk1"/>
                </a:solidFill>
                <a:latin typeface="Arial"/>
                <a:ea typeface="Arial"/>
                <a:cs typeface="Arial"/>
                <a:sym typeface="Arial"/>
              </a:rPr>
              <a:t>.</a:t>
            </a:r>
            <a:endParaRPr/>
          </a:p>
          <a:p>
            <a:pPr indent="-241300" lvl="0" marL="342900" marR="0" rtl="0" algn="l">
              <a:lnSpc>
                <a:spcPct val="100000"/>
              </a:lnSpc>
              <a:spcBef>
                <a:spcPts val="32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MAW membership entitles you to:</a:t>
            </a:r>
            <a:endParaRPr/>
          </a:p>
          <a:p>
            <a:pPr indent="0" lvl="1" marL="400050" marR="0" rtl="0" algn="l">
              <a:lnSpc>
                <a:spcPct val="100000"/>
              </a:lnSpc>
              <a:spcBef>
                <a:spcPts val="200"/>
              </a:spcBef>
              <a:spcAft>
                <a:spcPts val="0"/>
              </a:spcAft>
              <a:buClr>
                <a:schemeClr val="dk1"/>
              </a:buClr>
              <a:buSzPts val="1000"/>
              <a:buFont typeface="Arial"/>
              <a:buNone/>
            </a:pPr>
            <a:r>
              <a:rPr b="0" i="0" lang="en-US" sz="1000" u="none" cap="none" strike="noStrike">
                <a:solidFill>
                  <a:schemeClr val="dk1"/>
                </a:solidFill>
                <a:latin typeface="Arial"/>
                <a:ea typeface="Arial"/>
                <a:cs typeface="Arial"/>
                <a:sym typeface="Arial"/>
              </a:rPr>
              <a:t>Participate in local MAW forays, including special members-only forays.</a:t>
            </a:r>
            <a:endParaRPr/>
          </a:p>
          <a:p>
            <a:pPr indent="0" lvl="1" marL="400050" marR="0" rtl="0" algn="l">
              <a:lnSpc>
                <a:spcPct val="100000"/>
              </a:lnSpc>
              <a:spcBef>
                <a:spcPts val="200"/>
              </a:spcBef>
              <a:spcAft>
                <a:spcPts val="0"/>
              </a:spcAft>
              <a:buClr>
                <a:schemeClr val="dk1"/>
              </a:buClr>
              <a:buSzPts val="1000"/>
              <a:buFont typeface="Arial"/>
              <a:buNone/>
            </a:pPr>
            <a:r>
              <a:rPr b="0" i="0" lang="en-US" sz="1000" u="none" cap="none" strike="noStrike">
                <a:solidFill>
                  <a:schemeClr val="dk1"/>
                </a:solidFill>
                <a:latin typeface="Arial"/>
                <a:ea typeface="Arial"/>
                <a:cs typeface="Arial"/>
                <a:sym typeface="Arial"/>
              </a:rPr>
              <a:t>Participate in our annual fungi tasting dinners.</a:t>
            </a:r>
            <a:endParaRPr/>
          </a:p>
          <a:p>
            <a:pPr indent="0" lvl="1" marL="400050" marR="0" rtl="0" algn="l">
              <a:lnSpc>
                <a:spcPct val="100000"/>
              </a:lnSpc>
              <a:spcBef>
                <a:spcPts val="200"/>
              </a:spcBef>
              <a:spcAft>
                <a:spcPts val="0"/>
              </a:spcAft>
              <a:buClr>
                <a:schemeClr val="dk1"/>
              </a:buClr>
              <a:buSzPts val="1000"/>
              <a:buFont typeface="Arial"/>
              <a:buNone/>
            </a:pPr>
            <a:r>
              <a:rPr b="0" i="0" lang="en-US" sz="1000" u="none" cap="none" strike="noStrike">
                <a:solidFill>
                  <a:schemeClr val="dk1"/>
                </a:solidFill>
                <a:latin typeface="Arial"/>
                <a:ea typeface="Arial"/>
                <a:cs typeface="Arial"/>
                <a:sym typeface="Arial"/>
              </a:rPr>
              <a:t>Receive our newsletter, Potomac Sporophore, published several times a year.</a:t>
            </a:r>
            <a:endParaRPr/>
          </a:p>
          <a:p>
            <a:pPr indent="0" lvl="1" marL="400050" marR="0" rtl="0" algn="l">
              <a:lnSpc>
                <a:spcPct val="100000"/>
              </a:lnSpc>
              <a:spcBef>
                <a:spcPts val="200"/>
              </a:spcBef>
              <a:spcAft>
                <a:spcPts val="0"/>
              </a:spcAft>
              <a:buClr>
                <a:schemeClr val="dk1"/>
              </a:buClr>
              <a:buSzPts val="1000"/>
              <a:buFont typeface="Arial"/>
              <a:buNone/>
            </a:pPr>
            <a:r>
              <a:rPr b="0" i="0" lang="en-US" sz="1000" u="none" cap="none" strike="noStrike">
                <a:solidFill>
                  <a:schemeClr val="dk1"/>
                </a:solidFill>
                <a:latin typeface="Arial"/>
                <a:ea typeface="Arial"/>
                <a:cs typeface="Arial"/>
                <a:sym typeface="Arial"/>
              </a:rPr>
              <a:t>Join the North American Mycological Association at a reduced rate.</a:t>
            </a:r>
            <a:endParaRPr/>
          </a:p>
          <a:p>
            <a:pPr indent="0" lvl="1" marL="400050" marR="0" rtl="0" algn="l">
              <a:lnSpc>
                <a:spcPct val="100000"/>
              </a:lnSpc>
              <a:spcBef>
                <a:spcPts val="200"/>
              </a:spcBef>
              <a:spcAft>
                <a:spcPts val="0"/>
              </a:spcAft>
              <a:buClr>
                <a:schemeClr val="dk1"/>
              </a:buClr>
              <a:buSzPts val="1000"/>
              <a:buFont typeface="Arial"/>
              <a:buNone/>
            </a:pPr>
            <a:r>
              <a:rPr b="0" i="0" lang="en-US" sz="1000" u="none" cap="none" strike="noStrike">
                <a:solidFill>
                  <a:schemeClr val="dk1"/>
                </a:solidFill>
                <a:latin typeface="Arial"/>
                <a:ea typeface="Arial"/>
                <a:cs typeface="Arial"/>
                <a:sym typeface="Arial"/>
              </a:rPr>
              <a:t>Annual dues are $20.00 for individual membership or $30.00 for a household. Your contribution helps support programming and club operations, including bringing in engaging speakers for our monthly meetings.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24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References</a:t>
            </a:r>
            <a:endParaRPr/>
          </a:p>
        </p:txBody>
      </p:sp>
      <p:sp>
        <p:nvSpPr>
          <p:cNvPr id="1692" name="Google Shape;1692;p245"/>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sng" cap="none" strike="noStrike">
                <a:solidFill>
                  <a:schemeClr val="dk1"/>
                </a:solidFill>
                <a:latin typeface="Arial"/>
                <a:ea typeface="Arial"/>
                <a:cs typeface="Arial"/>
                <a:sym typeface="Arial"/>
              </a:rPr>
              <a:t>Audubon Guide to North American  Mushrooms</a:t>
            </a:r>
            <a:r>
              <a:rPr b="0" i="0" lang="en-US" sz="2800" u="none" cap="none" strike="noStrike">
                <a:solidFill>
                  <a:schemeClr val="dk1"/>
                </a:solidFill>
                <a:latin typeface="Arial"/>
                <a:ea typeface="Arial"/>
                <a:cs typeface="Arial"/>
                <a:sym typeface="Arial"/>
              </a:rPr>
              <a:t> – Gary Lincoff</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sng" cap="none" strike="noStrike">
                <a:solidFill>
                  <a:schemeClr val="dk1"/>
                </a:solidFill>
                <a:latin typeface="Arial"/>
                <a:ea typeface="Arial"/>
                <a:cs typeface="Arial"/>
                <a:sym typeface="Arial"/>
              </a:rPr>
              <a:t>The Fifth Kingdom </a:t>
            </a:r>
            <a:r>
              <a:rPr b="0" i="0" lang="en-US" sz="2800" u="none" cap="none" strike="noStrike">
                <a:solidFill>
                  <a:schemeClr val="dk1"/>
                </a:solidFill>
                <a:latin typeface="Arial"/>
                <a:ea typeface="Arial"/>
                <a:cs typeface="Arial"/>
                <a:sym typeface="Arial"/>
              </a:rPr>
              <a:t>– Bryce Kendrick</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sng" cap="none" strike="noStrike">
                <a:solidFill>
                  <a:schemeClr val="dk1"/>
                </a:solidFill>
                <a:latin typeface="Arial"/>
                <a:ea typeface="Arial"/>
                <a:cs typeface="Arial"/>
                <a:sym typeface="Arial"/>
              </a:rPr>
              <a:t>Mushrooms of West Virginia and the Central Appalachians </a:t>
            </a:r>
            <a:r>
              <a:rPr b="0" i="0" lang="en-US" sz="2800" u="none" cap="none" strike="noStrike">
                <a:solidFill>
                  <a:schemeClr val="dk1"/>
                </a:solidFill>
                <a:latin typeface="Arial"/>
                <a:ea typeface="Arial"/>
                <a:cs typeface="Arial"/>
                <a:sym typeface="Arial"/>
              </a:rPr>
              <a:t>– William Roody</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sng" cap="none" strike="noStrike">
                <a:solidFill>
                  <a:schemeClr val="dk1"/>
                </a:solidFill>
                <a:latin typeface="Arial"/>
                <a:ea typeface="Arial"/>
                <a:cs typeface="Arial"/>
                <a:sym typeface="Arial"/>
                <a:hlinkClick r:id="rId3">
                  <a:extLst>
                    <a:ext uri="{A12FA001-AC4F-418D-AE19-62706E023703}">
                      <ahyp:hlinkClr val="tx"/>
                    </a:ext>
                  </a:extLst>
                </a:hlinkClick>
              </a:rPr>
              <a:t>www.mushroomexpert.com</a:t>
            </a:r>
            <a:r>
              <a:rPr b="0" i="0" lang="en-US" sz="2800" u="none" cap="none" strike="noStrike">
                <a:solidFill>
                  <a:schemeClr val="dk1"/>
                </a:solidFill>
                <a:latin typeface="Arial"/>
                <a:ea typeface="Arial"/>
                <a:cs typeface="Arial"/>
                <a:sym typeface="Arial"/>
              </a:rPr>
              <a:t> – Michael Kuo</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For fungus identification</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sng" cap="none" strike="noStrike">
                <a:solidFill>
                  <a:schemeClr val="dk1"/>
                </a:solidFill>
                <a:latin typeface="Arial"/>
                <a:ea typeface="Arial"/>
                <a:cs typeface="Arial"/>
                <a:sym typeface="Arial"/>
                <a:hlinkClick r:id="rId4">
                  <a:extLst>
                    <a:ext uri="{A12FA001-AC4F-418D-AE19-62706E023703}">
                      <ahyp:hlinkClr val="tx"/>
                    </a:ext>
                  </a:extLst>
                </a:hlinkClick>
              </a:rPr>
              <a:t>www.hikersnotebook.blog</a:t>
            </a:r>
            <a:r>
              <a:rPr b="0" i="0" lang="en-US" sz="2800" u="none" cap="none" strike="noStrike">
                <a:solidFill>
                  <a:schemeClr val="dk1"/>
                </a:solidFill>
                <a:latin typeface="Arial"/>
                <a:ea typeface="Arial"/>
                <a:cs typeface="Arial"/>
                <a:sym typeface="Arial"/>
              </a:rPr>
              <a:t>  – William Needham</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For “ethnomycology” – and flora, fauna, and geology</a:t>
            </a:r>
            <a:endParaRPr/>
          </a:p>
          <a:p>
            <a:pPr indent="-342900" lvl="0" marL="342900" marR="0" rtl="0" algn="l">
              <a:lnSpc>
                <a:spcPct val="100000"/>
              </a:lnSpc>
              <a:spcBef>
                <a:spcPts val="56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42900" lvl="0" marL="3429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Arial"/>
              <a:ea typeface="Arial"/>
              <a:cs typeface="Arial"/>
              <a:sym typeface="Arial"/>
            </a:endParaRPr>
          </a:p>
          <a:p>
            <a:pPr indent="-342900" lvl="0" marL="3429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Arial"/>
              <a:ea typeface="Arial"/>
              <a:cs typeface="Arial"/>
              <a:sym typeface="Arial"/>
            </a:endParaRPr>
          </a:p>
          <a:p>
            <a:pPr indent="-139700" lvl="0" marL="342900" marR="0" rtl="0" algn="l">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sp>
        <p:nvSpPr>
          <p:cNvPr id="1697" name="Google Shape;1697;p24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Questions or Comments</a:t>
            </a:r>
            <a:endParaRPr/>
          </a:p>
        </p:txBody>
      </p:sp>
      <p:pic>
        <p:nvPicPr>
          <p:cNvPr id="1698" name="Google Shape;1698;p246"/>
          <p:cNvPicPr preferRelativeResize="0"/>
          <p:nvPr/>
        </p:nvPicPr>
        <p:blipFill rotWithShape="1">
          <a:blip r:embed="rId3">
            <a:alphaModFix/>
          </a:blip>
          <a:srcRect b="0" l="0" r="0" t="0"/>
          <a:stretch/>
        </p:blipFill>
        <p:spPr>
          <a:xfrm>
            <a:off x="533400" y="4114800"/>
            <a:ext cx="3048000" cy="2281237"/>
          </a:xfrm>
          <a:prstGeom prst="rect">
            <a:avLst/>
          </a:prstGeom>
          <a:noFill/>
          <a:ln>
            <a:noFill/>
          </a:ln>
        </p:spPr>
      </p:pic>
      <p:pic>
        <p:nvPicPr>
          <p:cNvPr id="1699" name="Google Shape;1699;p246"/>
          <p:cNvPicPr preferRelativeResize="0"/>
          <p:nvPr/>
        </p:nvPicPr>
        <p:blipFill rotWithShape="1">
          <a:blip r:embed="rId4">
            <a:alphaModFix/>
          </a:blip>
          <a:srcRect b="0" l="0" r="0" t="0"/>
          <a:stretch/>
        </p:blipFill>
        <p:spPr>
          <a:xfrm>
            <a:off x="4756150" y="4016375"/>
            <a:ext cx="3200400" cy="2395537"/>
          </a:xfrm>
          <a:prstGeom prst="rect">
            <a:avLst/>
          </a:prstGeom>
          <a:noFill/>
          <a:ln>
            <a:noFill/>
          </a:ln>
        </p:spPr>
      </p:pic>
      <p:pic>
        <p:nvPicPr>
          <p:cNvPr descr="A picture containing person, fungus, outdoor, ground&#10;&#10;Description automatically generated" id="1700" name="Google Shape;1700;p246"/>
          <p:cNvPicPr preferRelativeResize="0"/>
          <p:nvPr/>
        </p:nvPicPr>
        <p:blipFill rotWithShape="1">
          <a:blip r:embed="rId5">
            <a:alphaModFix/>
          </a:blip>
          <a:srcRect b="0" l="0" r="0" t="0"/>
          <a:stretch/>
        </p:blipFill>
        <p:spPr>
          <a:xfrm>
            <a:off x="533400" y="1370012"/>
            <a:ext cx="3048000" cy="2630487"/>
          </a:xfrm>
          <a:prstGeom prst="rect">
            <a:avLst/>
          </a:prstGeom>
          <a:noFill/>
          <a:ln>
            <a:noFill/>
          </a:ln>
        </p:spPr>
      </p:pic>
      <p:pic>
        <p:nvPicPr>
          <p:cNvPr descr="A close up of a garden&#10;&#10;Description automatically generated" id="1701" name="Google Shape;1701;p246"/>
          <p:cNvPicPr preferRelativeResize="0"/>
          <p:nvPr/>
        </p:nvPicPr>
        <p:blipFill rotWithShape="1">
          <a:blip r:embed="rId6">
            <a:alphaModFix/>
          </a:blip>
          <a:srcRect b="0" l="0" r="0" t="0"/>
          <a:stretch/>
        </p:blipFill>
        <p:spPr>
          <a:xfrm>
            <a:off x="4724400" y="1397000"/>
            <a:ext cx="3384550" cy="2489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23" name="Shape 1223"/>
        <p:cNvGrpSpPr/>
        <p:nvPr/>
      </p:nvGrpSpPr>
      <p:grpSpPr>
        <a:xfrm>
          <a:off x="0" y="0"/>
          <a:ext cx="0" cy="0"/>
          <a:chOff x="0" y="0"/>
          <a:chExt cx="0" cy="0"/>
        </a:xfrm>
      </p:grpSpPr>
      <p:sp>
        <p:nvSpPr>
          <p:cNvPr descr="&quot;&quot;" id="1224" name="Google Shape;1224;p191"/>
          <p:cNvSpPr/>
          <p:nvPr/>
        </p:nvSpPr>
        <p:spPr>
          <a:xfrm>
            <a:off x="266700" y="0"/>
            <a:ext cx="8610600" cy="2754312"/>
          </a:xfrm>
          <a:prstGeom prst="rect">
            <a:avLst/>
          </a:prstGeom>
          <a:gradFill>
            <a:gsLst>
              <a:gs pos="0">
                <a:srgbClr val="4274AF"/>
              </a:gs>
              <a:gs pos="25000">
                <a:srgbClr val="4274AF"/>
              </a:gs>
              <a:gs pos="94000">
                <a:srgbClr val="4A452A"/>
              </a:gs>
              <a:gs pos="100000">
                <a:srgbClr val="4A452A"/>
              </a:gs>
            </a:gsLst>
            <a:lin ang="42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225" name="Google Shape;1225;p191"/>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226" name="Google Shape;1226;p191"/>
          <p:cNvSpPr txBox="1"/>
          <p:nvPr>
            <p:ph type="title"/>
          </p:nvPr>
        </p:nvSpPr>
        <p:spPr>
          <a:xfrm>
            <a:off x="884237" y="827087"/>
            <a:ext cx="7375525" cy="13255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3500"/>
              <a:buFont typeface="Calibri"/>
              <a:buNone/>
            </a:pPr>
            <a:r>
              <a:rPr b="0" i="0" lang="en-US" sz="3500" u="none">
                <a:solidFill>
                  <a:srgbClr val="FFFFFF"/>
                </a:solidFill>
                <a:latin typeface="Calibri"/>
                <a:ea typeface="Calibri"/>
                <a:cs typeface="Calibri"/>
                <a:sym typeface="Calibri"/>
              </a:rPr>
              <a:t>Heterotrophic (vs. Autotrophic)</a:t>
            </a:r>
            <a:endParaRPr/>
          </a:p>
        </p:txBody>
      </p:sp>
      <p:pic>
        <p:nvPicPr>
          <p:cNvPr id="1227" name="Google Shape;1227;p191"/>
          <p:cNvPicPr preferRelativeResize="0"/>
          <p:nvPr>
            <p:ph idx="1" type="body"/>
          </p:nvPr>
        </p:nvPicPr>
        <p:blipFill rotWithShape="1">
          <a:blip r:embed="rId4">
            <a:alphaModFix/>
          </a:blip>
          <a:srcRect b="0" l="0" r="0" t="0"/>
          <a:stretch/>
        </p:blipFill>
        <p:spPr>
          <a:xfrm>
            <a:off x="731837" y="2895600"/>
            <a:ext cx="7680325" cy="3133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9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Absorption</a:t>
            </a:r>
            <a:endParaRPr/>
          </a:p>
        </p:txBody>
      </p:sp>
      <p:pic>
        <p:nvPicPr>
          <p:cNvPr descr="A pile of rocks&#10;&#10;Description automatically generated" id="1233" name="Google Shape;1233;p192"/>
          <p:cNvPicPr preferRelativeResize="0"/>
          <p:nvPr>
            <p:ph idx="1" type="body"/>
          </p:nvPr>
        </p:nvPicPr>
        <p:blipFill rotWithShape="1">
          <a:blip r:embed="rId3">
            <a:alphaModFix/>
          </a:blip>
          <a:srcRect b="0" l="0" r="0" t="0"/>
          <a:stretch/>
        </p:blipFill>
        <p:spPr>
          <a:xfrm>
            <a:off x="5715000" y="3992562"/>
            <a:ext cx="2439987" cy="2173287"/>
          </a:xfrm>
          <a:prstGeom prst="rect">
            <a:avLst/>
          </a:prstGeom>
          <a:noFill/>
          <a:ln>
            <a:noFill/>
          </a:ln>
        </p:spPr>
      </p:pic>
      <p:pic>
        <p:nvPicPr>
          <p:cNvPr descr="A screenshot of a cell phone&#10;&#10;Description automatically generated" id="1234" name="Google Shape;1234;p192"/>
          <p:cNvPicPr preferRelativeResize="0"/>
          <p:nvPr>
            <p:ph idx="2" type="body"/>
          </p:nvPr>
        </p:nvPicPr>
        <p:blipFill rotWithShape="1">
          <a:blip r:embed="rId4">
            <a:alphaModFix/>
          </a:blip>
          <a:srcRect b="0" l="0" r="0" t="0"/>
          <a:stretch/>
        </p:blipFill>
        <p:spPr>
          <a:xfrm>
            <a:off x="684212" y="1328737"/>
            <a:ext cx="4511675" cy="5059362"/>
          </a:xfrm>
          <a:prstGeom prst="rect">
            <a:avLst/>
          </a:prstGeom>
          <a:noFill/>
          <a:ln>
            <a:noFill/>
          </a:ln>
        </p:spPr>
      </p:pic>
      <p:pic>
        <p:nvPicPr>
          <p:cNvPr id="1235" name="Google Shape;1235;p192"/>
          <p:cNvPicPr preferRelativeResize="0"/>
          <p:nvPr/>
        </p:nvPicPr>
        <p:blipFill rotWithShape="1">
          <a:blip r:embed="rId5">
            <a:alphaModFix/>
          </a:blip>
          <a:srcRect b="0" l="0" r="0" t="0"/>
          <a:stretch/>
        </p:blipFill>
        <p:spPr>
          <a:xfrm>
            <a:off x="5573712" y="1406525"/>
            <a:ext cx="2670175" cy="2000250"/>
          </a:xfrm>
          <a:prstGeom prst="rect">
            <a:avLst/>
          </a:prstGeom>
          <a:noFill/>
          <a:ln>
            <a:noFill/>
          </a:ln>
        </p:spPr>
      </p:pic>
      <p:sp>
        <p:nvSpPr>
          <p:cNvPr id="1236" name="Google Shape;1236;p192"/>
          <p:cNvSpPr/>
          <p:nvPr/>
        </p:nvSpPr>
        <p:spPr>
          <a:xfrm>
            <a:off x="1066800" y="3200400"/>
            <a:ext cx="3063875" cy="261937"/>
          </a:xfrm>
          <a:prstGeom prst="ellipse">
            <a:avLst/>
          </a:prstGeom>
          <a:no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37" name="Google Shape;1237;p192"/>
          <p:cNvSpPr txBox="1"/>
          <p:nvPr/>
        </p:nvSpPr>
        <p:spPr>
          <a:xfrm>
            <a:off x="5310187" y="3494087"/>
            <a:ext cx="3197225" cy="369887"/>
          </a:xfrm>
          <a:prstGeom prst="rect">
            <a:avLst/>
          </a:prstGeom>
          <a:solidFill>
            <a:srgbClr val="FFCC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Brown Rot Fungus - cellulase</a:t>
            </a:r>
            <a:endParaRPr/>
          </a:p>
        </p:txBody>
      </p:sp>
      <p:sp>
        <p:nvSpPr>
          <p:cNvPr id="1238" name="Google Shape;1238;p192"/>
          <p:cNvSpPr txBox="1"/>
          <p:nvPr/>
        </p:nvSpPr>
        <p:spPr>
          <a:xfrm>
            <a:off x="6172200" y="6278562"/>
            <a:ext cx="1325562" cy="368300"/>
          </a:xfrm>
          <a:prstGeom prst="rect">
            <a:avLst/>
          </a:prstGeom>
          <a:solidFill>
            <a:srgbClr val="FFC0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Brown Rot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2" name="Shape 1242"/>
        <p:cNvGrpSpPr/>
        <p:nvPr/>
      </p:nvGrpSpPr>
      <p:grpSpPr>
        <a:xfrm>
          <a:off x="0" y="0"/>
          <a:ext cx="0" cy="0"/>
          <a:chOff x="0" y="0"/>
          <a:chExt cx="0" cy="0"/>
        </a:xfrm>
      </p:grpSpPr>
      <p:sp>
        <p:nvSpPr>
          <p:cNvPr descr="&quot;&quot;" id="1243" name="Google Shape;1243;p193"/>
          <p:cNvSpPr/>
          <p:nvPr/>
        </p:nvSpPr>
        <p:spPr>
          <a:xfrm>
            <a:off x="252412" y="320675"/>
            <a:ext cx="5381625" cy="5897562"/>
          </a:xfrm>
          <a:prstGeom prst="rect">
            <a:avLst/>
          </a:prstGeom>
          <a:solidFill>
            <a:schemeClr val="dk1">
              <a:alpha val="14509"/>
            </a:schemeClr>
          </a:solidFill>
          <a:ln cap="sq" cmpd="thinThick" w="127000">
            <a:solidFill>
              <a:schemeClr val="dk1">
                <a:alpha val="9803"/>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44" name="Google Shape;1244;p193"/>
          <p:cNvSpPr txBox="1"/>
          <p:nvPr>
            <p:ph type="title"/>
          </p:nvPr>
        </p:nvSpPr>
        <p:spPr>
          <a:xfrm>
            <a:off x="615950" y="639762"/>
            <a:ext cx="4654550" cy="1346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3500"/>
              <a:buFont typeface="Arial"/>
              <a:buNone/>
            </a:pPr>
            <a:r>
              <a:rPr b="0" i="0" lang="en-US" sz="3500" u="none">
                <a:solidFill>
                  <a:schemeClr val="dk2"/>
                </a:solidFill>
                <a:latin typeface="Arial"/>
                <a:ea typeface="Arial"/>
                <a:cs typeface="Arial"/>
                <a:sym typeface="Arial"/>
              </a:rPr>
              <a:t>Importance of Fungi</a:t>
            </a:r>
            <a:endParaRPr/>
          </a:p>
        </p:txBody>
      </p:sp>
      <p:sp>
        <p:nvSpPr>
          <p:cNvPr id="1245" name="Google Shape;1245;p193"/>
          <p:cNvSpPr txBox="1"/>
          <p:nvPr>
            <p:ph idx="1" type="body"/>
          </p:nvPr>
        </p:nvSpPr>
        <p:spPr>
          <a:xfrm>
            <a:off x="682625" y="1790700"/>
            <a:ext cx="4654550" cy="362585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1600"/>
              <a:buFont typeface="Arial"/>
              <a:buChar char="•"/>
            </a:pPr>
            <a:r>
              <a:rPr b="1" i="0" lang="en-US" sz="1600" u="none">
                <a:solidFill>
                  <a:schemeClr val="dk1"/>
                </a:solidFill>
                <a:latin typeface="Arial"/>
                <a:ea typeface="Arial"/>
                <a:cs typeface="Arial"/>
                <a:sym typeface="Arial"/>
              </a:rPr>
              <a:t>Fungal diseases </a:t>
            </a:r>
            <a:r>
              <a:rPr b="0" i="0" lang="en-US" sz="1600" u="none">
                <a:solidFill>
                  <a:schemeClr val="dk1"/>
                </a:solidFill>
                <a:latin typeface="Arial"/>
                <a:ea typeface="Arial"/>
                <a:cs typeface="Arial"/>
                <a:sym typeface="Arial"/>
              </a:rPr>
              <a:t>and infestations</a:t>
            </a:r>
            <a:endParaRPr/>
          </a:p>
          <a:p>
            <a:pPr indent="-285750" lvl="1" marL="742950" rtl="0" algn="l">
              <a:lnSpc>
                <a:spcPct val="90000"/>
              </a:lnSpc>
              <a:spcBef>
                <a:spcPts val="320"/>
              </a:spcBef>
              <a:spcAft>
                <a:spcPts val="0"/>
              </a:spcAft>
              <a:buClr>
                <a:schemeClr val="dk1"/>
              </a:buClr>
              <a:buSzPts val="1600"/>
              <a:buFont typeface="Arial"/>
              <a:buChar char="–"/>
            </a:pPr>
            <a:r>
              <a:rPr b="0" i="1" lang="en-US" sz="1600" u="none">
                <a:solidFill>
                  <a:schemeClr val="dk1"/>
                </a:solidFill>
                <a:latin typeface="Arial"/>
                <a:ea typeface="Arial"/>
                <a:cs typeface="Arial"/>
                <a:sym typeface="Arial"/>
              </a:rPr>
              <a:t>Cryphonectria</a:t>
            </a:r>
            <a:r>
              <a:rPr b="0" i="0" lang="en-US" sz="1600" u="none">
                <a:solidFill>
                  <a:schemeClr val="dk1"/>
                </a:solidFill>
                <a:latin typeface="Arial"/>
                <a:ea typeface="Arial"/>
                <a:cs typeface="Arial"/>
                <a:sym typeface="Arial"/>
              </a:rPr>
              <a:t> </a:t>
            </a:r>
            <a:r>
              <a:rPr b="0" i="1" lang="en-US" sz="1600" u="none">
                <a:solidFill>
                  <a:schemeClr val="dk1"/>
                </a:solidFill>
                <a:latin typeface="Arial"/>
                <a:ea typeface="Arial"/>
                <a:cs typeface="Arial"/>
                <a:sym typeface="Arial"/>
              </a:rPr>
              <a:t>parasitica</a:t>
            </a:r>
            <a:r>
              <a:rPr b="0" i="0" lang="en-US" sz="1600" u="none">
                <a:solidFill>
                  <a:schemeClr val="dk1"/>
                </a:solidFill>
                <a:latin typeface="Arial"/>
                <a:ea typeface="Arial"/>
                <a:cs typeface="Arial"/>
                <a:sym typeface="Arial"/>
              </a:rPr>
              <a:t> causes Chestnut blight (&amp; bat white-nose death)</a:t>
            </a:r>
            <a:endParaRPr/>
          </a:p>
          <a:p>
            <a:pPr indent="-285750" lvl="1" marL="742950" rtl="0" algn="l">
              <a:lnSpc>
                <a:spcPct val="90000"/>
              </a:lnSpc>
              <a:spcBef>
                <a:spcPts val="320"/>
              </a:spcBef>
              <a:spcAft>
                <a:spcPts val="0"/>
              </a:spcAft>
              <a:buClr>
                <a:schemeClr val="dk1"/>
              </a:buClr>
              <a:buSzPts val="1600"/>
              <a:buFont typeface="Arial"/>
              <a:buChar char="–"/>
            </a:pPr>
            <a:r>
              <a:rPr b="0" i="1" lang="en-US" sz="1600" u="none">
                <a:solidFill>
                  <a:schemeClr val="dk1"/>
                </a:solidFill>
                <a:latin typeface="Arial"/>
                <a:ea typeface="Arial"/>
                <a:cs typeface="Arial"/>
                <a:sym typeface="Arial"/>
              </a:rPr>
              <a:t>Claviceps purpurea</a:t>
            </a:r>
            <a:r>
              <a:rPr b="0" i="0" lang="en-US" sz="1600" u="none">
                <a:solidFill>
                  <a:schemeClr val="dk1"/>
                </a:solidFill>
                <a:latin typeface="Arial"/>
                <a:ea typeface="Arial"/>
                <a:cs typeface="Arial"/>
                <a:sym typeface="Arial"/>
              </a:rPr>
              <a:t> causes ergotism </a:t>
            </a:r>
            <a:endParaRPr/>
          </a:p>
          <a:p>
            <a:pPr indent="-285750" lvl="1" marL="742950" rtl="0" algn="l">
              <a:lnSpc>
                <a:spcPct val="9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Rusts and Smuts (Wheat)</a:t>
            </a:r>
            <a:endParaRPr/>
          </a:p>
          <a:p>
            <a:pPr indent="-342900" lvl="0" marL="342900" rtl="0" algn="l">
              <a:lnSpc>
                <a:spcPct val="90000"/>
              </a:lnSpc>
              <a:spcBef>
                <a:spcPts val="320"/>
              </a:spcBef>
              <a:spcAft>
                <a:spcPts val="0"/>
              </a:spcAft>
              <a:buClr>
                <a:schemeClr val="dk1"/>
              </a:buClr>
              <a:buSzPts val="1600"/>
              <a:buFont typeface="Arial"/>
              <a:buChar char="•"/>
            </a:pPr>
            <a:r>
              <a:rPr b="1" i="0" lang="en-US" sz="1600" u="none">
                <a:solidFill>
                  <a:schemeClr val="dk1"/>
                </a:solidFill>
                <a:latin typeface="Arial"/>
                <a:ea typeface="Arial"/>
                <a:cs typeface="Arial"/>
                <a:sym typeface="Arial"/>
              </a:rPr>
              <a:t>Fungi and culture</a:t>
            </a:r>
            <a:endParaRPr/>
          </a:p>
          <a:p>
            <a:pPr indent="-285750" lvl="1" marL="742950" rtl="0" algn="l">
              <a:lnSpc>
                <a:spcPct val="9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Bread, wine, and cheese with wild mushrooms </a:t>
            </a:r>
            <a:r>
              <a:rPr b="0" i="1" lang="en-US" sz="1600" u="none">
                <a:solidFill>
                  <a:schemeClr val="dk1"/>
                </a:solidFill>
                <a:latin typeface="Arial"/>
                <a:ea typeface="Arial"/>
                <a:cs typeface="Arial"/>
                <a:sym typeface="Arial"/>
              </a:rPr>
              <a:t>Saccharomyces cerevisiae</a:t>
            </a:r>
            <a:endParaRPr/>
          </a:p>
          <a:p>
            <a:pPr indent="-285750" lvl="1" marL="742950" rtl="0" algn="l">
              <a:lnSpc>
                <a:spcPct val="90000"/>
              </a:lnSpc>
              <a:spcBef>
                <a:spcPts val="320"/>
              </a:spcBef>
              <a:spcAft>
                <a:spcPts val="0"/>
              </a:spcAft>
              <a:buClr>
                <a:schemeClr val="dk1"/>
              </a:buClr>
              <a:buSzPts val="1600"/>
              <a:buFont typeface="Arial"/>
              <a:buChar char="–"/>
            </a:pPr>
            <a:r>
              <a:rPr b="0" i="1" lang="en-US" sz="1600" u="none">
                <a:solidFill>
                  <a:schemeClr val="dk1"/>
                </a:solidFill>
                <a:latin typeface="Arial"/>
                <a:ea typeface="Arial"/>
                <a:cs typeface="Arial"/>
                <a:sym typeface="Arial"/>
              </a:rPr>
              <a:t>Penicillium notatum</a:t>
            </a:r>
            <a:r>
              <a:rPr b="0" i="0" lang="en-US" sz="1600" u="none">
                <a:solidFill>
                  <a:schemeClr val="dk1"/>
                </a:solidFill>
                <a:latin typeface="Arial"/>
                <a:ea typeface="Arial"/>
                <a:cs typeface="Arial"/>
                <a:sym typeface="Arial"/>
              </a:rPr>
              <a:t> and penicillin</a:t>
            </a:r>
            <a:endParaRPr/>
          </a:p>
          <a:p>
            <a:pPr indent="-285750" lvl="1" marL="742950" rtl="0" algn="l">
              <a:lnSpc>
                <a:spcPct val="90000"/>
              </a:lnSpc>
              <a:spcBef>
                <a:spcPts val="320"/>
              </a:spcBef>
              <a:spcAft>
                <a:spcPts val="0"/>
              </a:spcAft>
              <a:buClr>
                <a:schemeClr val="dk1"/>
              </a:buClr>
              <a:buSzPts val="1600"/>
              <a:buFont typeface="Arial"/>
              <a:buChar char="–"/>
            </a:pPr>
            <a:r>
              <a:rPr b="0" i="1" lang="en-US" sz="1600" u="none">
                <a:solidFill>
                  <a:schemeClr val="dk1"/>
                </a:solidFill>
                <a:latin typeface="Arial"/>
                <a:ea typeface="Arial"/>
                <a:cs typeface="Arial"/>
                <a:sym typeface="Arial"/>
              </a:rPr>
              <a:t>Tolypocladium inflatum and </a:t>
            </a:r>
            <a:r>
              <a:rPr b="0" i="0" lang="en-US" sz="1600" u="none">
                <a:solidFill>
                  <a:schemeClr val="dk1"/>
                </a:solidFill>
                <a:latin typeface="Arial"/>
                <a:ea typeface="Arial"/>
                <a:cs typeface="Arial"/>
                <a:sym typeface="Arial"/>
              </a:rPr>
              <a:t>Cyclosporin</a:t>
            </a:r>
            <a:endParaRPr/>
          </a:p>
          <a:p>
            <a:pPr indent="-285750" lvl="1" marL="742950" rtl="0" algn="l">
              <a:lnSpc>
                <a:spcPct val="90000"/>
              </a:lnSpc>
              <a:spcBef>
                <a:spcPts val="320"/>
              </a:spcBef>
              <a:spcAft>
                <a:spcPts val="0"/>
              </a:spcAft>
              <a:buClr>
                <a:schemeClr val="dk1"/>
              </a:buClr>
              <a:buSzPts val="1600"/>
              <a:buFont typeface="Arial"/>
              <a:buChar char="–"/>
            </a:pPr>
            <a:r>
              <a:rPr b="0" i="0" lang="en-US" sz="1600" u="none">
                <a:solidFill>
                  <a:schemeClr val="dk1"/>
                </a:solidFill>
                <a:latin typeface="Arial"/>
                <a:ea typeface="Arial"/>
                <a:cs typeface="Arial"/>
                <a:sym typeface="Arial"/>
              </a:rPr>
              <a:t> Psilocybe mushrooms and LSD</a:t>
            </a:r>
            <a:endParaRPr/>
          </a:p>
          <a:p>
            <a:pPr indent="-342900" lvl="0" marL="342900" rtl="0" algn="l">
              <a:lnSpc>
                <a:spcPct val="90000"/>
              </a:lnSpc>
              <a:spcBef>
                <a:spcPts val="320"/>
              </a:spcBef>
              <a:spcAft>
                <a:spcPts val="0"/>
              </a:spcAft>
              <a:buClr>
                <a:srgbClr val="000000"/>
              </a:buClr>
              <a:buSzPts val="1600"/>
              <a:buFont typeface="Arial"/>
              <a:buChar char="•"/>
            </a:pPr>
            <a:r>
              <a:rPr b="1" i="0" lang="en-US" sz="1600" u="none">
                <a:solidFill>
                  <a:srgbClr val="000000"/>
                </a:solidFill>
                <a:latin typeface="Arial"/>
                <a:ea typeface="Arial"/>
                <a:cs typeface="Arial"/>
                <a:sym typeface="Arial"/>
              </a:rPr>
              <a:t>Decomposition</a:t>
            </a:r>
            <a:r>
              <a:rPr b="0" i="0" lang="en-US" sz="1600" u="none">
                <a:solidFill>
                  <a:srgbClr val="000000"/>
                </a:solidFill>
                <a:latin typeface="Arial"/>
                <a:ea typeface="Arial"/>
                <a:cs typeface="Arial"/>
                <a:sym typeface="Arial"/>
              </a:rPr>
              <a:t> – </a:t>
            </a:r>
            <a:r>
              <a:rPr b="0" i="0" lang="en-US" sz="1600" u="sng">
                <a:solidFill>
                  <a:srgbClr val="000000"/>
                </a:solidFill>
                <a:latin typeface="Arial"/>
                <a:ea typeface="Arial"/>
                <a:cs typeface="Arial"/>
                <a:sym typeface="Arial"/>
              </a:rPr>
              <a:t>enzymes and absorption</a:t>
            </a:r>
            <a:endParaRPr/>
          </a:p>
          <a:p>
            <a:pPr indent="-285750" lvl="1" marL="742950" rtl="0" algn="l">
              <a:lnSpc>
                <a:spcPct val="90000"/>
              </a:lnSpc>
              <a:spcBef>
                <a:spcPts val="320"/>
              </a:spcBef>
              <a:spcAft>
                <a:spcPts val="0"/>
              </a:spcAft>
              <a:buClr>
                <a:srgbClr val="000000"/>
              </a:buClr>
              <a:buSzPts val="1600"/>
              <a:buFont typeface="Arial"/>
              <a:buChar char="–"/>
            </a:pPr>
            <a:r>
              <a:rPr b="0" i="0" lang="en-US" sz="1600" u="none">
                <a:solidFill>
                  <a:srgbClr val="000000"/>
                </a:solidFill>
                <a:latin typeface="Arial"/>
                <a:ea typeface="Arial"/>
                <a:cs typeface="Arial"/>
                <a:sym typeface="Arial"/>
              </a:rPr>
              <a:t>Two tons per hectare deposited annually</a:t>
            </a:r>
            <a:endParaRPr/>
          </a:p>
          <a:p>
            <a:pPr indent="-285750" lvl="1" marL="742950" rtl="0" algn="l">
              <a:lnSpc>
                <a:spcPct val="90000"/>
              </a:lnSpc>
              <a:spcBef>
                <a:spcPts val="320"/>
              </a:spcBef>
              <a:spcAft>
                <a:spcPts val="0"/>
              </a:spcAft>
              <a:buClr>
                <a:srgbClr val="000000"/>
              </a:buClr>
              <a:buSzPts val="1600"/>
              <a:buFont typeface="Arial"/>
              <a:buChar char="–"/>
            </a:pPr>
            <a:r>
              <a:rPr b="0" i="0" lang="en-US" sz="1600" u="none">
                <a:solidFill>
                  <a:srgbClr val="000000"/>
                </a:solidFill>
                <a:latin typeface="Arial"/>
                <a:ea typeface="Arial"/>
                <a:cs typeface="Arial"/>
                <a:sym typeface="Arial"/>
              </a:rPr>
              <a:t>Saprophytic fungi (and some bacteria) decompose cellulose and lignin</a:t>
            </a:r>
            <a:endParaRPr b="0" i="0" sz="2000" u="none">
              <a:solidFill>
                <a:schemeClr val="dk1"/>
              </a:solidFill>
              <a:latin typeface="Arial"/>
              <a:ea typeface="Arial"/>
              <a:cs typeface="Arial"/>
              <a:sym typeface="Arial"/>
            </a:endParaRPr>
          </a:p>
          <a:p>
            <a:pPr indent="-342900" lvl="0" marL="342900" rtl="0" algn="l">
              <a:lnSpc>
                <a:spcPct val="90000"/>
              </a:lnSpc>
              <a:spcBef>
                <a:spcPts val="320"/>
              </a:spcBef>
              <a:spcAft>
                <a:spcPts val="0"/>
              </a:spcAft>
              <a:buClr>
                <a:schemeClr val="dk1"/>
              </a:buClr>
              <a:buSzPts val="1600"/>
              <a:buFont typeface="Arial"/>
              <a:buChar char="•"/>
            </a:pPr>
            <a:r>
              <a:rPr b="1" i="0" lang="en-US" sz="1600" u="none">
                <a:solidFill>
                  <a:schemeClr val="dk1"/>
                </a:solidFill>
                <a:latin typeface="Arial"/>
                <a:ea typeface="Arial"/>
                <a:cs typeface="Arial"/>
                <a:sym typeface="Arial"/>
              </a:rPr>
              <a:t>Mycorrhizas</a:t>
            </a:r>
            <a:r>
              <a:rPr b="0" i="0" lang="en-US" sz="1600" u="none">
                <a:solidFill>
                  <a:schemeClr val="dk1"/>
                </a:solidFill>
                <a:latin typeface="Arial"/>
                <a:ea typeface="Arial"/>
                <a:cs typeface="Arial"/>
                <a:sym typeface="Arial"/>
              </a:rPr>
              <a:t> – </a:t>
            </a:r>
            <a:r>
              <a:rPr b="0" i="0" lang="en-US" sz="1600" u="sng">
                <a:solidFill>
                  <a:schemeClr val="dk1"/>
                </a:solidFill>
                <a:latin typeface="Arial"/>
                <a:ea typeface="Arial"/>
                <a:cs typeface="Arial"/>
                <a:sym typeface="Arial"/>
              </a:rPr>
              <a:t>The foundation of the forest</a:t>
            </a:r>
            <a:r>
              <a:rPr b="0" i="0" lang="en-US" sz="1600" u="none">
                <a:solidFill>
                  <a:schemeClr val="dk1"/>
                </a:solidFill>
                <a:latin typeface="Arial"/>
                <a:ea typeface="Arial"/>
                <a:cs typeface="Arial"/>
                <a:sym typeface="Arial"/>
              </a:rPr>
              <a:t>.</a:t>
            </a:r>
            <a:endParaRPr/>
          </a:p>
          <a:p>
            <a:pPr indent="-241300" lvl="0" marL="342900" rtl="0" algn="l">
              <a:spcBef>
                <a:spcPts val="320"/>
              </a:spcBef>
              <a:spcAft>
                <a:spcPts val="0"/>
              </a:spcAft>
              <a:buClr>
                <a:schemeClr val="dk1"/>
              </a:buClr>
              <a:buSzPts val="1600"/>
              <a:buFont typeface="Arial"/>
              <a:buNone/>
            </a:pPr>
            <a:r>
              <a:t/>
            </a:r>
            <a:endParaRPr b="0" i="0" sz="1600" u="none">
              <a:solidFill>
                <a:schemeClr val="dk1"/>
              </a:solidFill>
              <a:latin typeface="Arial"/>
              <a:ea typeface="Arial"/>
              <a:cs typeface="Arial"/>
              <a:sym typeface="Arial"/>
            </a:endParaRPr>
          </a:p>
        </p:txBody>
      </p:sp>
      <p:pic>
        <p:nvPicPr>
          <p:cNvPr id="1246" name="Google Shape;1246;p193"/>
          <p:cNvPicPr preferRelativeResize="0"/>
          <p:nvPr/>
        </p:nvPicPr>
        <p:blipFill rotWithShape="1">
          <a:blip r:embed="rId3">
            <a:alphaModFix/>
          </a:blip>
          <a:srcRect b="0" l="0" r="0" t="0"/>
          <a:stretch/>
        </p:blipFill>
        <p:spPr>
          <a:xfrm>
            <a:off x="7856537" y="865187"/>
            <a:ext cx="1154112" cy="1400175"/>
          </a:xfrm>
          <a:prstGeom prst="rect">
            <a:avLst/>
          </a:prstGeom>
          <a:noFill/>
          <a:ln>
            <a:noFill/>
          </a:ln>
        </p:spPr>
      </p:pic>
      <p:pic>
        <p:nvPicPr>
          <p:cNvPr descr="C:\Users\Owner\Documents\Mycological Association of Washington\Presentations\Psilocybin History and Science\Ergot.jpg" id="1247" name="Google Shape;1247;p193"/>
          <p:cNvPicPr preferRelativeResize="0"/>
          <p:nvPr/>
        </p:nvPicPr>
        <p:blipFill rotWithShape="1">
          <a:blip r:embed="rId4">
            <a:alphaModFix/>
          </a:blip>
          <a:srcRect b="0" l="0" r="0" t="0"/>
          <a:stretch/>
        </p:blipFill>
        <p:spPr>
          <a:xfrm>
            <a:off x="6575425" y="2459037"/>
            <a:ext cx="2009775" cy="1831975"/>
          </a:xfrm>
          <a:prstGeom prst="rect">
            <a:avLst/>
          </a:prstGeom>
          <a:noFill/>
          <a:ln>
            <a:noFill/>
          </a:ln>
        </p:spPr>
      </p:pic>
      <p:cxnSp>
        <p:nvCxnSpPr>
          <p:cNvPr id="1248" name="Google Shape;1248;p193"/>
          <p:cNvCxnSpPr/>
          <p:nvPr/>
        </p:nvCxnSpPr>
        <p:spPr>
          <a:xfrm flipH="1" rot="10800000">
            <a:off x="4557712" y="1652587"/>
            <a:ext cx="1512887" cy="550862"/>
          </a:xfrm>
          <a:prstGeom prst="straightConnector1">
            <a:avLst/>
          </a:prstGeom>
          <a:noFill/>
          <a:ln cap="flat" cmpd="sng" w="34925">
            <a:solidFill>
              <a:srgbClr val="FF0000"/>
            </a:solidFill>
            <a:prstDash val="solid"/>
            <a:miter lim="800000"/>
            <a:headEnd len="med" w="med" type="none"/>
            <a:tailEnd len="med" w="med" type="triangle"/>
          </a:ln>
        </p:spPr>
      </p:cxnSp>
      <p:cxnSp>
        <p:nvCxnSpPr>
          <p:cNvPr id="1249" name="Google Shape;1249;p193"/>
          <p:cNvCxnSpPr/>
          <p:nvPr/>
        </p:nvCxnSpPr>
        <p:spPr>
          <a:xfrm>
            <a:off x="5076825" y="2728912"/>
            <a:ext cx="1901825" cy="427037"/>
          </a:xfrm>
          <a:prstGeom prst="straightConnector1">
            <a:avLst/>
          </a:prstGeom>
          <a:noFill/>
          <a:ln cap="flat" cmpd="sng" w="34925">
            <a:solidFill>
              <a:srgbClr val="FF0000"/>
            </a:solidFill>
            <a:prstDash val="solid"/>
            <a:miter lim="800000"/>
            <a:headEnd len="med" w="med" type="none"/>
            <a:tailEnd len="med" w="med" type="triangle"/>
          </a:ln>
        </p:spPr>
      </p:cxnSp>
      <p:cxnSp>
        <p:nvCxnSpPr>
          <p:cNvPr id="1250" name="Google Shape;1250;p193"/>
          <p:cNvCxnSpPr/>
          <p:nvPr/>
        </p:nvCxnSpPr>
        <p:spPr>
          <a:xfrm>
            <a:off x="5043487" y="3630612"/>
            <a:ext cx="1635125" cy="1023937"/>
          </a:xfrm>
          <a:prstGeom prst="straightConnector1">
            <a:avLst/>
          </a:prstGeom>
          <a:noFill/>
          <a:ln cap="flat" cmpd="sng" w="38100">
            <a:solidFill>
              <a:srgbClr val="FF0000"/>
            </a:solidFill>
            <a:prstDash val="solid"/>
            <a:miter lim="800000"/>
            <a:headEnd len="med" w="med" type="none"/>
            <a:tailEnd len="med" w="med" type="triangle"/>
          </a:ln>
        </p:spPr>
      </p:cxnSp>
      <p:sp>
        <p:nvSpPr>
          <p:cNvPr id="1251" name="Google Shape;1251;p193"/>
          <p:cNvSpPr/>
          <p:nvPr/>
        </p:nvSpPr>
        <p:spPr>
          <a:xfrm>
            <a:off x="3871912" y="2814637"/>
            <a:ext cx="263525" cy="425450"/>
          </a:xfrm>
          <a:prstGeom prst="curvedLeftArrow">
            <a:avLst>
              <a:gd fmla="val 14109" name="adj1"/>
              <a:gd fmla="val 19527" name="adj2"/>
              <a:gd fmla="val 5400" name="adj3"/>
            </a:avLst>
          </a:prstGeom>
          <a:solidFill>
            <a:srgbClr val="FF0000"/>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252" name="Google Shape;1252;p193"/>
          <p:cNvPicPr preferRelativeResize="0"/>
          <p:nvPr/>
        </p:nvPicPr>
        <p:blipFill rotWithShape="1">
          <a:blip r:embed="rId5">
            <a:alphaModFix/>
          </a:blip>
          <a:srcRect b="0" l="0" r="0" t="0"/>
          <a:stretch/>
        </p:blipFill>
        <p:spPr>
          <a:xfrm>
            <a:off x="5097462" y="3919537"/>
            <a:ext cx="280987" cy="776287"/>
          </a:xfrm>
          <a:prstGeom prst="rect">
            <a:avLst/>
          </a:prstGeom>
          <a:noFill/>
          <a:ln>
            <a:noFill/>
          </a:ln>
        </p:spPr>
      </p:pic>
      <p:pic>
        <p:nvPicPr>
          <p:cNvPr descr="A piece of bread&#10;&#10;Description automatically generated" id="1253" name="Google Shape;1253;p193"/>
          <p:cNvPicPr preferRelativeResize="0"/>
          <p:nvPr/>
        </p:nvPicPr>
        <p:blipFill rotWithShape="1">
          <a:blip r:embed="rId6">
            <a:alphaModFix/>
          </a:blip>
          <a:srcRect b="0" l="0" r="0" t="0"/>
          <a:stretch/>
        </p:blipFill>
        <p:spPr>
          <a:xfrm>
            <a:off x="6678612" y="4367212"/>
            <a:ext cx="1989137" cy="1049337"/>
          </a:xfrm>
          <a:prstGeom prst="rect">
            <a:avLst/>
          </a:prstGeom>
          <a:noFill/>
          <a:ln>
            <a:noFill/>
          </a:ln>
        </p:spPr>
      </p:pic>
      <p:pic>
        <p:nvPicPr>
          <p:cNvPr descr="A close up of a wine glass&#10;&#10;Description automatically generated" id="1254" name="Google Shape;1254;p193"/>
          <p:cNvPicPr preferRelativeResize="0"/>
          <p:nvPr/>
        </p:nvPicPr>
        <p:blipFill rotWithShape="1">
          <a:blip r:embed="rId7">
            <a:alphaModFix/>
          </a:blip>
          <a:srcRect b="0" l="0" r="0" t="0"/>
          <a:stretch/>
        </p:blipFill>
        <p:spPr>
          <a:xfrm>
            <a:off x="6553200" y="5186362"/>
            <a:ext cx="850900" cy="1133475"/>
          </a:xfrm>
          <a:prstGeom prst="rect">
            <a:avLst/>
          </a:prstGeom>
          <a:noFill/>
          <a:ln>
            <a:noFill/>
          </a:ln>
        </p:spPr>
      </p:pic>
      <p:pic>
        <p:nvPicPr>
          <p:cNvPr descr="A close up of food&#10;&#10;Description automatically generated" id="1255" name="Google Shape;1255;p193"/>
          <p:cNvPicPr preferRelativeResize="0"/>
          <p:nvPr/>
        </p:nvPicPr>
        <p:blipFill rotWithShape="1">
          <a:blip r:embed="rId8">
            <a:alphaModFix/>
          </a:blip>
          <a:srcRect b="0" l="0" r="0" t="0"/>
          <a:stretch/>
        </p:blipFill>
        <p:spPr>
          <a:xfrm>
            <a:off x="7439025" y="5276850"/>
            <a:ext cx="1184275" cy="1120775"/>
          </a:xfrm>
          <a:prstGeom prst="rect">
            <a:avLst/>
          </a:prstGeom>
          <a:noFill/>
          <a:ln>
            <a:noFill/>
          </a:ln>
        </p:spPr>
      </p:pic>
      <p:pic>
        <p:nvPicPr>
          <p:cNvPr id="1256" name="Google Shape;1256;p193"/>
          <p:cNvPicPr preferRelativeResize="0"/>
          <p:nvPr/>
        </p:nvPicPr>
        <p:blipFill rotWithShape="1">
          <a:blip r:embed="rId9">
            <a:alphaModFix/>
          </a:blip>
          <a:srcRect b="0" l="0" r="0" t="0"/>
          <a:stretch/>
        </p:blipFill>
        <p:spPr>
          <a:xfrm>
            <a:off x="6245225" y="673100"/>
            <a:ext cx="1436687" cy="1625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0_Office Theme">
  <a:themeElements>
    <a:clrScheme name="default">
      <a:dk1>
        <a:srgbClr val="FFFFFF"/>
      </a:dk1>
      <a:lt1>
        <a:srgbClr val="000000"/>
      </a:lt1>
      <a:dk2>
        <a:srgbClr val="EEECE1"/>
      </a:dk2>
      <a:lt2>
        <a:srgbClr val="1F497D"/>
      </a:lt2>
      <a:accent1>
        <a:srgbClr val="4F81BD"/>
      </a:accent1>
      <a:accent2>
        <a:srgbClr val="C0504D"/>
      </a:accent2>
      <a:accent3>
        <a:srgbClr val="000000"/>
      </a:accent3>
      <a:accent4>
        <a:srgbClr val="4F81BD"/>
      </a:accent4>
      <a:accent5>
        <a:srgbClr val="C0504D"/>
      </a:accent5>
      <a:accent6>
        <a:srgbClr val="0000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