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1" r:id="rId3"/>
    <p:sldId id="257" r:id="rId4"/>
    <p:sldId id="260" r:id="rId5"/>
    <p:sldId id="262" r:id="rId6"/>
    <p:sldId id="263" r:id="rId7"/>
    <p:sldId id="271" r:id="rId8"/>
    <p:sldId id="270" r:id="rId9"/>
    <p:sldId id="268" r:id="rId10"/>
    <p:sldId id="258" r:id="rId11"/>
    <p:sldId id="269" r:id="rId12"/>
    <p:sldId id="266" r:id="rId13"/>
    <p:sldId id="265"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h Kane" initials="LK" lastIdx="6" clrIdx="0">
    <p:extLst/>
  </p:cmAuthor>
  <p:cmAuthor id="2" name="Kingsley, Gerry" initials="KG"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90" d="100"/>
          <a:sy n="90" d="100"/>
        </p:scale>
        <p:origin x="232" y="5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7T15:44:40.673" idx="1">
    <p:pos x="10" y="10"/>
    <p:text>I'd suggest bullets, but this is fine if you don't have time</p:text>
    <p:extLst>
      <p:ext uri="{C676402C-5697-4E1C-873F-D02D1690AC5C}">
        <p15:threadingInfo xmlns:p15="http://schemas.microsoft.com/office/powerpoint/2012/main" timeZoneBias="240"/>
      </p:ext>
    </p:extLst>
  </p:cm>
  <p:cm authorId="2" dt="2019-03-27T17:01:22.987" idx="2">
    <p:pos x="10" y="106"/>
    <p:text>This is a quote directly from the NC Sierra Club website</p:text>
    <p:extLst>
      <p:ext uri="{C676402C-5697-4E1C-873F-D02D1690AC5C}">
        <p15:threadingInfo xmlns:p15="http://schemas.microsoft.com/office/powerpoint/2012/main" timeZoneBias="24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27T15:45:01.177" idx="2">
    <p:pos x="10" y="10"/>
    <p:text>Put page 3 as first - start big pic then get into details</p:text>
    <p:extLst>
      <p:ext uri="{C676402C-5697-4E1C-873F-D02D1690AC5C}">
        <p15:threadingInfo xmlns:p15="http://schemas.microsoft.com/office/powerpoint/2012/main" timeZoneBias="240"/>
      </p:ext>
    </p:extLst>
  </p:cm>
  <p:cm authorId="1" dt="2019-03-27T15:45:28.062" idx="3">
    <p:pos x="106" y="106"/>
    <p:text>Is this your pull from it, or all?</p:text>
    <p:extLst>
      <p:ext uri="{C676402C-5697-4E1C-873F-D02D1690AC5C}">
        <p15:threadingInfo xmlns:p15="http://schemas.microsoft.com/office/powerpoint/2012/main" timeZoneBias="240"/>
      </p:ext>
    </p:extLst>
  </p:cm>
  <p:cm authorId="2" dt="2019-03-27T16:47:38.797" idx="1">
    <p:pos x="106" y="202"/>
    <p:text>Old version of this slide was verbatim from the order, but I trimmed it down.  Not sure if I want this slide at all...reduced to 5 bullets</p:text>
    <p:extLst>
      <p:ext uri="{C676402C-5697-4E1C-873F-D02D1690AC5C}">
        <p15:threadingInfo xmlns:p15="http://schemas.microsoft.com/office/powerpoint/2012/main" timeZoneBias="240">
          <p15:parentCm authorId="1" idx="3"/>
        </p15:threadingInfo>
      </p:ext>
    </p:extLst>
  </p:cm>
  <p:cm authorId="2" dt="2019-03-27T17:40:39.027" idx="4">
    <p:pos x="202" y="202"/>
    <p:text>My point on this slide is that EO 80 creates this Council, who is tasked with creating a Clean Enery Plan by Oct 1</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3-27T15:47:43.813" idx="6">
    <p:pos x="10" y="10"/>
    <p:text>This could be first page of GND section perhaps</p:text>
    <p:extLst>
      <p:ext uri="{C676402C-5697-4E1C-873F-D02D1690AC5C}">
        <p15:threadingInfo xmlns:p15="http://schemas.microsoft.com/office/powerpoint/2012/main" timeZoneBias="240"/>
      </p:ext>
    </p:extLst>
  </p:cm>
  <p:cm authorId="2" dt="2019-03-27T17:03:47.392" idx="3">
    <p:pos x="10" y="106"/>
    <p:text>This is from the Sierra Club.  Wondering how best to attribute.  I added the Sierra Club Logo</p:text>
    <p:extLst>
      <p:ext uri="{C676402C-5697-4E1C-873F-D02D1690AC5C}">
        <p15:threadingInfo xmlns:p15="http://schemas.microsoft.com/office/powerpoint/2012/main" timeZoneBias="240">
          <p15:parentCm authorId="1" idx="6"/>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3-27T15:46:08.354" idx="4">
    <p:pos x="10" y="10"/>
    <p:text>Again, perhaps make 1st slide big pic - two or 3 bullets, what is the GND?  Aspirational non-binding resolution; Acknowledgment of severe climate issues &amp; US dispro rol</p:text>
    <p:extLst>
      <p:ext uri="{C676402C-5697-4E1C-873F-D02D1690AC5C}">
        <p15:threadingInfo xmlns:p15="http://schemas.microsoft.com/office/powerpoint/2012/main" timeZoneBias="240"/>
      </p:ext>
    </p:extLst>
  </p:cm>
  <p:cm authorId="1" dt="2019-03-27T15:47:19.275" idx="5">
    <p:pos x="106" y="106"/>
    <p:text>those are just examples that I wrote above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7A29B-DD67-43A7-BB62-90E6830548AB}" type="datetimeFigureOut">
              <a:rPr lang="en-US" smtClean="0"/>
              <a:t>4/8/19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6774D-4E04-404D-AC6B-738C4BBF5FC8}" type="slidenum">
              <a:rPr lang="en-US" smtClean="0"/>
              <a:t>‹#›</a:t>
            </a:fld>
            <a:endParaRPr lang="en-US"/>
          </a:p>
        </p:txBody>
      </p:sp>
    </p:spTree>
    <p:extLst>
      <p:ext uri="{BB962C8B-B14F-4D97-AF65-F5344CB8AC3E}">
        <p14:creationId xmlns:p14="http://schemas.microsoft.com/office/powerpoint/2010/main" val="103606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6774D-4E04-404D-AC6B-738C4BBF5FC8}" type="slidenum">
              <a:rPr lang="en-US" smtClean="0"/>
              <a:t>4</a:t>
            </a:fld>
            <a:endParaRPr lang="en-US"/>
          </a:p>
        </p:txBody>
      </p:sp>
    </p:spTree>
    <p:extLst>
      <p:ext uri="{BB962C8B-B14F-4D97-AF65-F5344CB8AC3E}">
        <p14:creationId xmlns:p14="http://schemas.microsoft.com/office/powerpoint/2010/main" val="77761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6774D-4E04-404D-AC6B-738C4BBF5FC8}" type="slidenum">
              <a:rPr lang="en-US" smtClean="0"/>
              <a:t>5</a:t>
            </a:fld>
            <a:endParaRPr lang="en-US"/>
          </a:p>
        </p:txBody>
      </p:sp>
    </p:spTree>
    <p:extLst>
      <p:ext uri="{BB962C8B-B14F-4D97-AF65-F5344CB8AC3E}">
        <p14:creationId xmlns:p14="http://schemas.microsoft.com/office/powerpoint/2010/main" val="296521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B939FD-3E77-417A-BA00-CB6B335758BB}" type="datetime1">
              <a:rPr lang="en-US" smtClean="0"/>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203436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416CA-CE96-451C-AEFE-2AA835D0D77B}" type="datetime1">
              <a:rPr lang="en-US" smtClean="0"/>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2911303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A37996-77BA-40A9-BE85-87AEE7563D82}" type="datetime1">
              <a:rPr lang="en-US" smtClean="0"/>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33208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91EC60-4949-49F1-AA56-21C5797B4CA6}" type="datetime1">
              <a:rPr lang="en-US" smtClean="0"/>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228898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679622-DC29-4FCF-ACC8-20E47E3083BB}" type="datetime1">
              <a:rPr lang="en-US" smtClean="0"/>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124563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6CC0CB-B32B-4DBB-9907-4BD193A2CCBE}" type="datetime1">
              <a:rPr lang="en-US" smtClean="0"/>
              <a:t>4/8/19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15701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FCB201-D006-4C82-A868-5CDAA4FE0AD2}" type="datetime1">
              <a:rPr lang="en-US" smtClean="0"/>
              <a:t>4/8/19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08017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584992-1183-4E6E-9C91-6CCE9ECC667D}" type="datetime1">
              <a:rPr lang="en-US" smtClean="0"/>
              <a:t>4/8/19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81809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28431-9E88-43B3-BE12-CE2C6EE78749}" type="datetime1">
              <a:rPr lang="en-US" smtClean="0"/>
              <a:t>4/8/19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60795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92BE27-BED5-449A-A37F-E265BE3FB2BC}" type="datetime1">
              <a:rPr lang="en-US" smtClean="0"/>
              <a:t>4/8/19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44098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90C9A5-A394-4C09-83A7-8294B2E92C07}" type="datetime1">
              <a:rPr lang="en-US" smtClean="0"/>
              <a:t>4/8/19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a:t>
            </a:fld>
            <a:endParaRPr lang="en-US"/>
          </a:p>
        </p:txBody>
      </p:sp>
    </p:spTree>
    <p:extLst>
      <p:ext uri="{BB962C8B-B14F-4D97-AF65-F5344CB8AC3E}">
        <p14:creationId xmlns:p14="http://schemas.microsoft.com/office/powerpoint/2010/main" val="3170428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57F55-767D-47A0-8E4E-C89A3374534F}" type="datetime1">
              <a:rPr lang="en-US" smtClean="0"/>
              <a:t>4/8/19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D7EA8-14F4-45BC-806B-D49C49C3D1BF}" type="slidenum">
              <a:rPr lang="en-US" smtClean="0"/>
              <a:t>‹#›</a:t>
            </a:fld>
            <a:endParaRPr lang="en-US"/>
          </a:p>
        </p:txBody>
      </p:sp>
    </p:spTree>
    <p:extLst>
      <p:ext uri="{BB962C8B-B14F-4D97-AF65-F5344CB8AC3E}">
        <p14:creationId xmlns:p14="http://schemas.microsoft.com/office/powerpoint/2010/main" val="206857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 Id="rId3"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hyperlink" Target="https://www.nationalgeographic.com/environment/2019/02/3-steps-green-new-deal-must-pass-to-work/" TargetMode="External"/><Relationship Id="rId4" Type="http://schemas.openxmlformats.org/officeDocument/2006/relationships/hyperlink" Target="https://www.nytimes.com/2019/02/14/opinion/green-new-deal-ocasio-cortez-.html" TargetMode="External"/><Relationship Id="rId5" Type="http://schemas.openxmlformats.org/officeDocument/2006/relationships/image" Target="../media/image3.JPG"/><Relationship Id="rId1" Type="http://schemas.openxmlformats.org/officeDocument/2006/relationships/slideLayout" Target="../slideLayouts/slideLayout6.xml"/><Relationship Id="rId2" Type="http://schemas.openxmlformats.org/officeDocument/2006/relationships/hyperlink" Target="https://www.sierraclub.org/trade/green-new-dea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comments" Target="../comments/comment1.xml"/><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comments" Target="../comments/comment2.xml"/><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comments" Target="../comments/comment3.xml"/><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81001"/>
            <a:ext cx="3590476" cy="1933333"/>
          </a:xfrm>
          <a:prstGeom prst="rect">
            <a:avLst/>
          </a:prstGeom>
        </p:spPr>
      </p:pic>
      <p:sp>
        <p:nvSpPr>
          <p:cNvPr id="5" name="Title 4"/>
          <p:cNvSpPr>
            <a:spLocks noGrp="1"/>
          </p:cNvSpPr>
          <p:nvPr>
            <p:ph type="ctrTitle"/>
          </p:nvPr>
        </p:nvSpPr>
        <p:spPr>
          <a:xfrm>
            <a:off x="2057400" y="3124200"/>
            <a:ext cx="7772400" cy="3048000"/>
          </a:xfrm>
        </p:spPr>
        <p:txBody>
          <a:bodyPr>
            <a:normAutofit fontScale="90000"/>
          </a:bodyPr>
          <a:lstStyle/>
          <a:p>
            <a:r>
              <a:rPr lang="en-US" b="1" dirty="0">
                <a:solidFill>
                  <a:schemeClr val="accent3">
                    <a:lumMod val="50000"/>
                  </a:schemeClr>
                </a:solidFill>
              </a:rPr>
              <a:t>Governor’s Executive Order 80</a:t>
            </a:r>
            <a:br>
              <a:rPr lang="en-US" b="1" dirty="0">
                <a:solidFill>
                  <a:schemeClr val="accent3">
                    <a:lumMod val="50000"/>
                  </a:schemeClr>
                </a:solidFill>
              </a:rPr>
            </a:br>
            <a:r>
              <a:rPr lang="en-US" b="1" dirty="0">
                <a:solidFill>
                  <a:schemeClr val="accent3">
                    <a:lumMod val="50000"/>
                  </a:schemeClr>
                </a:solidFill>
              </a:rPr>
              <a:t>and</a:t>
            </a:r>
            <a:br>
              <a:rPr lang="en-US" b="1" dirty="0">
                <a:solidFill>
                  <a:schemeClr val="accent3">
                    <a:lumMod val="50000"/>
                  </a:schemeClr>
                </a:solidFill>
              </a:rPr>
            </a:br>
            <a:r>
              <a:rPr lang="en-US" b="1" dirty="0">
                <a:solidFill>
                  <a:schemeClr val="accent3">
                    <a:lumMod val="50000"/>
                  </a:schemeClr>
                </a:solidFill>
              </a:rPr>
              <a:t>The Green New Deal</a:t>
            </a:r>
            <a:br>
              <a:rPr lang="en-US" b="1" dirty="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sz="2700" b="1" dirty="0">
                <a:solidFill>
                  <a:schemeClr val="accent3">
                    <a:lumMod val="50000"/>
                  </a:schemeClr>
                </a:solidFill>
              </a:rPr>
              <a:t>Gerry Kingsley</a:t>
            </a:r>
            <a:br>
              <a:rPr lang="en-US" sz="2700" b="1" dirty="0">
                <a:solidFill>
                  <a:schemeClr val="accent3">
                    <a:lumMod val="50000"/>
                  </a:schemeClr>
                </a:solidFill>
              </a:rPr>
            </a:br>
            <a:r>
              <a:rPr lang="en-US" sz="2700" b="1" dirty="0">
                <a:solidFill>
                  <a:schemeClr val="accent3">
                    <a:lumMod val="50000"/>
                  </a:schemeClr>
                </a:solidFill>
              </a:rPr>
              <a:t>CPG Chairperson</a:t>
            </a:r>
          </a:p>
        </p:txBody>
      </p:sp>
    </p:spTree>
    <p:extLst>
      <p:ext uri="{BB962C8B-B14F-4D97-AF65-F5344CB8AC3E}">
        <p14:creationId xmlns:p14="http://schemas.microsoft.com/office/powerpoint/2010/main" val="2470200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a:solidFill>
                  <a:schemeClr val="accent3">
                    <a:lumMod val="50000"/>
                  </a:schemeClr>
                </a:solidFill>
              </a:rPr>
              <a:t>The Green New Deal</a:t>
            </a:r>
          </a:p>
        </p:txBody>
      </p:sp>
      <p:sp>
        <p:nvSpPr>
          <p:cNvPr id="3" name="TextBox 2"/>
          <p:cNvSpPr txBox="1"/>
          <p:nvPr/>
        </p:nvSpPr>
        <p:spPr>
          <a:xfrm>
            <a:off x="609600" y="1143000"/>
            <a:ext cx="10972800" cy="5632311"/>
          </a:xfrm>
          <a:prstGeom prst="rect">
            <a:avLst/>
          </a:prstGeom>
          <a:noFill/>
        </p:spPr>
        <p:txBody>
          <a:bodyPr wrap="square" rtlCol="0">
            <a:spAutoFit/>
          </a:bodyPr>
          <a:lstStyle/>
          <a:p>
            <a:r>
              <a:rPr lang="en-US" sz="2400" b="1" dirty="0" smtClean="0">
                <a:solidFill>
                  <a:schemeClr val="accent3">
                    <a:lumMod val="50000"/>
                  </a:schemeClr>
                </a:solidFill>
              </a:rPr>
              <a:t>The GND is an aspirational non-binding resolution that acknowledges severe climate issues, the disproportionate US role in creating climate change, and the impact on vulnerable classes of people</a:t>
            </a:r>
            <a:endParaRPr lang="en-US" sz="2400" b="1" dirty="0">
              <a:solidFill>
                <a:schemeClr val="accent3">
                  <a:lumMod val="50000"/>
                </a:schemeClr>
              </a:solidFill>
            </a:endParaRPr>
          </a:p>
          <a:p>
            <a:pPr lvl="1"/>
            <a:endParaRPr lang="en-US" sz="2400" b="1" dirty="0">
              <a:solidFill>
                <a:schemeClr val="accent3">
                  <a:lumMod val="50000"/>
                </a:schemeClr>
              </a:solidFill>
            </a:endParaRPr>
          </a:p>
          <a:p>
            <a:pPr marL="342900" indent="-342900">
              <a:buFont typeface="Arial" panose="020B0604020202020204" pitchFamily="34" charset="0"/>
              <a:buChar char="•"/>
            </a:pPr>
            <a:r>
              <a:rPr lang="en-US" sz="2400" b="1" dirty="0">
                <a:solidFill>
                  <a:schemeClr val="accent3">
                    <a:lumMod val="50000"/>
                  </a:schemeClr>
                </a:solidFill>
              </a:rPr>
              <a:t>The US has historically been responsible for a disproportionate amount of greenhouse gas emissions</a:t>
            </a:r>
          </a:p>
          <a:p>
            <a:endParaRPr lang="en-US" sz="2400" b="1" dirty="0">
              <a:solidFill>
                <a:schemeClr val="accent3">
                  <a:lumMod val="50000"/>
                </a:schemeClr>
              </a:solidFill>
            </a:endParaRPr>
          </a:p>
          <a:p>
            <a:pPr marL="342900" indent="-342900">
              <a:buFont typeface="Arial" panose="020B0604020202020204" pitchFamily="34" charset="0"/>
              <a:buChar char="•"/>
            </a:pPr>
            <a:r>
              <a:rPr lang="en-US" sz="2400" b="1" dirty="0">
                <a:solidFill>
                  <a:schemeClr val="accent3">
                    <a:lumMod val="50000"/>
                  </a:schemeClr>
                </a:solidFill>
              </a:rPr>
              <a:t>Climate change has exacerbated systemic social injustices </a:t>
            </a:r>
            <a:endParaRPr lang="en-US" sz="2400" b="1" dirty="0" smtClean="0">
              <a:solidFill>
                <a:schemeClr val="accent3">
                  <a:lumMod val="50000"/>
                </a:schemeClr>
              </a:solidFill>
            </a:endParaRPr>
          </a:p>
          <a:p>
            <a:endParaRPr lang="en-US" sz="2400" b="1" dirty="0">
              <a:solidFill>
                <a:schemeClr val="accent3">
                  <a:lumMod val="50000"/>
                </a:schemeClr>
              </a:solidFill>
            </a:endParaRPr>
          </a:p>
          <a:p>
            <a:pPr marL="342900" indent="-342900">
              <a:buFont typeface="Arial" panose="020B0604020202020204" pitchFamily="34" charset="0"/>
              <a:buChar char="•"/>
            </a:pPr>
            <a:r>
              <a:rPr lang="en-US" sz="2400" b="1" dirty="0">
                <a:solidFill>
                  <a:schemeClr val="accent3">
                    <a:lumMod val="50000"/>
                  </a:schemeClr>
                </a:solidFill>
              </a:rPr>
              <a:t>Climate change constitutes a direct threat to the national security of the </a:t>
            </a:r>
            <a:r>
              <a:rPr lang="en-US" sz="2400" b="1" dirty="0" smtClean="0">
                <a:solidFill>
                  <a:schemeClr val="accent3">
                    <a:lumMod val="50000"/>
                  </a:schemeClr>
                </a:solidFill>
              </a:rPr>
              <a:t>US</a:t>
            </a:r>
          </a:p>
          <a:p>
            <a:endParaRPr lang="en-US" sz="2400" b="1" dirty="0">
              <a:solidFill>
                <a:schemeClr val="accent3">
                  <a:lumMod val="50000"/>
                </a:schemeClr>
              </a:solidFill>
            </a:endParaRPr>
          </a:p>
          <a:p>
            <a:pPr marL="342900" indent="-342900">
              <a:buFont typeface="Arial" panose="020B0604020202020204" pitchFamily="34" charset="0"/>
              <a:buChar char="•"/>
            </a:pPr>
            <a:r>
              <a:rPr lang="en-US" sz="2400" b="1" dirty="0">
                <a:solidFill>
                  <a:schemeClr val="accent3">
                    <a:lumMod val="50000"/>
                  </a:schemeClr>
                </a:solidFill>
              </a:rPr>
              <a:t>The federal government led mobilizations during WWII and the New </a:t>
            </a:r>
            <a:r>
              <a:rPr lang="en-US" sz="2400" b="1" dirty="0" smtClean="0">
                <a:solidFill>
                  <a:schemeClr val="accent3">
                    <a:lumMod val="50000"/>
                  </a:schemeClr>
                </a:solidFill>
              </a:rPr>
              <a:t>Deal that created </a:t>
            </a:r>
            <a:r>
              <a:rPr lang="en-US" sz="2400" b="1" dirty="0">
                <a:solidFill>
                  <a:schemeClr val="accent3">
                    <a:lumMod val="50000"/>
                  </a:schemeClr>
                </a:solidFill>
              </a:rPr>
              <a:t>a great middle </a:t>
            </a:r>
            <a:r>
              <a:rPr lang="en-US" sz="2400" b="1" dirty="0" smtClean="0">
                <a:solidFill>
                  <a:schemeClr val="accent3">
                    <a:lumMod val="50000"/>
                  </a:schemeClr>
                </a:solidFill>
              </a:rPr>
              <a:t>class, </a:t>
            </a:r>
            <a:r>
              <a:rPr lang="en-US" sz="2400" b="1" dirty="0">
                <a:solidFill>
                  <a:schemeClr val="accent3">
                    <a:lumMod val="50000"/>
                  </a:schemeClr>
                </a:solidFill>
              </a:rPr>
              <a:t>but many members of frontline and vulnerable communities were excluded from the benefits of those mobilizations</a:t>
            </a:r>
          </a:p>
          <a:p>
            <a:pPr lvl="1"/>
            <a:endParaRPr lang="en-US" sz="2400" b="1" dirty="0">
              <a:solidFill>
                <a:schemeClr val="accent3">
                  <a:lumMod val="50000"/>
                </a:schemeClr>
              </a:solidFill>
            </a:endParaRPr>
          </a:p>
        </p:txBody>
      </p:sp>
      <p:sp>
        <p:nvSpPr>
          <p:cNvPr id="4" name="Date Placeholder 3"/>
          <p:cNvSpPr>
            <a:spLocks noGrp="1"/>
          </p:cNvSpPr>
          <p:nvPr>
            <p:ph type="dt" sz="half" idx="10"/>
          </p:nvPr>
        </p:nvSpPr>
        <p:spPr/>
        <p:txBody>
          <a:bodyPr/>
          <a:lstStyle/>
          <a:p>
            <a:fld id="{DD8F04E1-A9F4-49CC-9A65-787A0A437064}"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10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1652062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276219" y="2093416"/>
            <a:ext cx="3629781" cy="4154984"/>
          </a:xfrm>
          <a:prstGeom prst="rect">
            <a:avLst/>
          </a:prstGeom>
          <a:noFill/>
        </p:spPr>
        <p:txBody>
          <a:bodyPr wrap="square" rtlCol="0">
            <a:spAutoFit/>
          </a:bodyPr>
          <a:lstStyle/>
          <a:p>
            <a:r>
              <a:rPr lang="en-US" sz="2400" b="1" dirty="0" smtClean="0">
                <a:solidFill>
                  <a:schemeClr val="accent3">
                    <a:lumMod val="50000"/>
                  </a:schemeClr>
                </a:solidFill>
              </a:rPr>
              <a:t>Climate </a:t>
            </a:r>
            <a:r>
              <a:rPr lang="en-US" sz="2400" b="1" dirty="0">
                <a:solidFill>
                  <a:schemeClr val="accent3">
                    <a:lumMod val="50000"/>
                  </a:schemeClr>
                </a:solidFill>
              </a:rPr>
              <a:t>Sanity</a:t>
            </a:r>
          </a:p>
          <a:p>
            <a:endParaRPr lang="en-US" sz="2400" b="1" dirty="0">
              <a:solidFill>
                <a:schemeClr val="accent3">
                  <a:lumMod val="50000"/>
                </a:schemeClr>
              </a:solidFill>
            </a:endParaRPr>
          </a:p>
          <a:p>
            <a:endParaRPr lang="en-US" sz="2400" b="1" dirty="0" smtClean="0">
              <a:solidFill>
                <a:schemeClr val="accent3">
                  <a:lumMod val="50000"/>
                </a:schemeClr>
              </a:solidFill>
            </a:endParaRPr>
          </a:p>
          <a:p>
            <a:endParaRPr lang="en-US" sz="2400" b="1" dirty="0">
              <a:solidFill>
                <a:schemeClr val="accent3">
                  <a:lumMod val="50000"/>
                </a:schemeClr>
              </a:solidFill>
            </a:endParaRPr>
          </a:p>
          <a:p>
            <a:endParaRPr lang="en-US" sz="2400" b="1" dirty="0">
              <a:solidFill>
                <a:schemeClr val="accent3">
                  <a:lumMod val="50000"/>
                </a:schemeClr>
              </a:solidFill>
            </a:endParaRPr>
          </a:p>
          <a:p>
            <a:r>
              <a:rPr lang="en-US" sz="2400" b="1" dirty="0" smtClean="0">
                <a:solidFill>
                  <a:schemeClr val="accent3">
                    <a:lumMod val="50000"/>
                  </a:schemeClr>
                </a:solidFill>
              </a:rPr>
              <a:t>Lower </a:t>
            </a:r>
            <a:r>
              <a:rPr lang="en-US" sz="2400" b="1" dirty="0">
                <a:solidFill>
                  <a:schemeClr val="accent3">
                    <a:lumMod val="50000"/>
                  </a:schemeClr>
                </a:solidFill>
              </a:rPr>
              <a:t>costs</a:t>
            </a:r>
          </a:p>
          <a:p>
            <a:endParaRPr lang="en-US" sz="2400" b="1" dirty="0">
              <a:solidFill>
                <a:schemeClr val="accent3">
                  <a:lumMod val="50000"/>
                </a:schemeClr>
              </a:solidFill>
            </a:endParaRPr>
          </a:p>
          <a:p>
            <a:endParaRPr lang="en-US" sz="2400" b="1" dirty="0" smtClean="0">
              <a:solidFill>
                <a:schemeClr val="accent3">
                  <a:lumMod val="50000"/>
                </a:schemeClr>
              </a:solidFill>
            </a:endParaRPr>
          </a:p>
          <a:p>
            <a:endParaRPr lang="en-US" sz="2400" b="1" dirty="0">
              <a:solidFill>
                <a:schemeClr val="accent3">
                  <a:lumMod val="50000"/>
                </a:schemeClr>
              </a:solidFill>
            </a:endParaRPr>
          </a:p>
          <a:p>
            <a:r>
              <a:rPr lang="en-US" sz="2400" b="1" dirty="0" smtClean="0">
                <a:solidFill>
                  <a:schemeClr val="accent3">
                    <a:lumMod val="50000"/>
                  </a:schemeClr>
                </a:solidFill>
              </a:rPr>
              <a:t>Greater </a:t>
            </a:r>
            <a:r>
              <a:rPr lang="en-US" sz="2400" b="1" dirty="0">
                <a:solidFill>
                  <a:schemeClr val="accent3">
                    <a:lumMod val="50000"/>
                  </a:schemeClr>
                </a:solidFill>
              </a:rPr>
              <a:t>racial and economic equity</a:t>
            </a:r>
          </a:p>
        </p:txBody>
      </p:sp>
      <p:sp>
        <p:nvSpPr>
          <p:cNvPr id="2" name="Title 1"/>
          <p:cNvSpPr>
            <a:spLocks noGrp="1"/>
          </p:cNvSpPr>
          <p:nvPr>
            <p:ph type="title"/>
          </p:nvPr>
        </p:nvSpPr>
        <p:spPr>
          <a:xfrm>
            <a:off x="609600" y="0"/>
            <a:ext cx="7391400" cy="1143000"/>
          </a:xfrm>
        </p:spPr>
        <p:txBody>
          <a:bodyPr>
            <a:normAutofit fontScale="90000"/>
          </a:bodyPr>
          <a:lstStyle/>
          <a:p>
            <a:pPr algn="l"/>
            <a:r>
              <a:rPr lang="en-US" b="1" dirty="0">
                <a:solidFill>
                  <a:schemeClr val="accent3">
                    <a:lumMod val="50000"/>
                  </a:schemeClr>
                </a:solidFill>
              </a:rPr>
              <a:t>What would a Green New </a:t>
            </a:r>
            <a:r>
              <a:rPr lang="en-US" b="1" dirty="0" smtClean="0">
                <a:solidFill>
                  <a:schemeClr val="accent3">
                    <a:lumMod val="50000"/>
                  </a:schemeClr>
                </a:solidFill>
              </a:rPr>
              <a:t>Deal</a:t>
            </a:r>
            <a:br>
              <a:rPr lang="en-US" b="1" dirty="0" smtClean="0">
                <a:solidFill>
                  <a:schemeClr val="accent3">
                    <a:lumMod val="50000"/>
                  </a:schemeClr>
                </a:solidFill>
              </a:rPr>
            </a:br>
            <a:r>
              <a:rPr lang="en-US" b="1" dirty="0" smtClean="0">
                <a:solidFill>
                  <a:schemeClr val="accent3">
                    <a:lumMod val="50000"/>
                  </a:schemeClr>
                </a:solidFill>
              </a:rPr>
              <a:t>achieve</a:t>
            </a:r>
            <a:r>
              <a:rPr lang="en-US" b="1" dirty="0">
                <a:solidFill>
                  <a:schemeClr val="accent3">
                    <a:lumMod val="50000"/>
                  </a:schemeClr>
                </a:solidFill>
              </a:rPr>
              <a:t>?</a:t>
            </a:r>
          </a:p>
        </p:txBody>
      </p:sp>
      <p:sp>
        <p:nvSpPr>
          <p:cNvPr id="3" name="TextBox 2"/>
          <p:cNvSpPr txBox="1"/>
          <p:nvPr/>
        </p:nvSpPr>
        <p:spPr>
          <a:xfrm>
            <a:off x="701571" y="2093416"/>
            <a:ext cx="3731011" cy="4154984"/>
          </a:xfrm>
          <a:prstGeom prst="rect">
            <a:avLst/>
          </a:prstGeom>
          <a:noFill/>
        </p:spPr>
        <p:txBody>
          <a:bodyPr wrap="square" rtlCol="0">
            <a:spAutoFit/>
          </a:bodyPr>
          <a:lstStyle/>
          <a:p>
            <a:r>
              <a:rPr lang="en-US" sz="2400" b="1" dirty="0">
                <a:solidFill>
                  <a:schemeClr val="accent3">
                    <a:lumMod val="50000"/>
                  </a:schemeClr>
                </a:solidFill>
              </a:rPr>
              <a:t>Millions of family-sustaining jobs</a:t>
            </a:r>
          </a:p>
          <a:p>
            <a:endParaRPr lang="en-US" sz="2400" b="1" dirty="0">
              <a:solidFill>
                <a:schemeClr val="accent3">
                  <a:lumMod val="50000"/>
                </a:schemeClr>
              </a:solidFill>
            </a:endParaRPr>
          </a:p>
          <a:p>
            <a:endParaRPr lang="en-US" sz="2400" b="1" dirty="0" smtClean="0">
              <a:solidFill>
                <a:schemeClr val="accent3">
                  <a:lumMod val="50000"/>
                </a:schemeClr>
              </a:solidFill>
            </a:endParaRPr>
          </a:p>
          <a:p>
            <a:r>
              <a:rPr lang="en-US" sz="2400" b="1" dirty="0" smtClean="0">
                <a:solidFill>
                  <a:schemeClr val="accent3">
                    <a:lumMod val="50000"/>
                  </a:schemeClr>
                </a:solidFill>
              </a:rPr>
              <a:t>	</a:t>
            </a:r>
            <a:endParaRPr lang="en-US" sz="2400" b="1" dirty="0">
              <a:solidFill>
                <a:schemeClr val="accent3">
                  <a:lumMod val="50000"/>
                </a:schemeClr>
              </a:solidFill>
            </a:endParaRPr>
          </a:p>
          <a:p>
            <a:r>
              <a:rPr lang="en-US" sz="2400" b="1" dirty="0">
                <a:solidFill>
                  <a:schemeClr val="accent3">
                    <a:lumMod val="50000"/>
                  </a:schemeClr>
                </a:solidFill>
              </a:rPr>
              <a:t>Clean air and </a:t>
            </a:r>
            <a:r>
              <a:rPr lang="en-US" sz="2400" b="1" dirty="0" smtClean="0">
                <a:solidFill>
                  <a:schemeClr val="accent3">
                    <a:lumMod val="50000"/>
                  </a:schemeClr>
                </a:solidFill>
              </a:rPr>
              <a:t>water</a:t>
            </a:r>
            <a:endParaRPr lang="en-US" sz="2400" b="1" dirty="0">
              <a:solidFill>
                <a:schemeClr val="accent3">
                  <a:lumMod val="50000"/>
                </a:schemeClr>
              </a:solidFill>
            </a:endParaRPr>
          </a:p>
          <a:p>
            <a:endParaRPr lang="en-US" sz="2400" b="1" dirty="0" smtClean="0">
              <a:solidFill>
                <a:schemeClr val="accent3">
                  <a:lumMod val="50000"/>
                </a:schemeClr>
              </a:solidFill>
            </a:endParaRPr>
          </a:p>
          <a:p>
            <a:endParaRPr lang="en-US" sz="2400" b="1" dirty="0">
              <a:solidFill>
                <a:schemeClr val="accent3">
                  <a:lumMod val="50000"/>
                </a:schemeClr>
              </a:solidFill>
            </a:endParaRPr>
          </a:p>
          <a:p>
            <a:endParaRPr lang="en-US" sz="2400" b="1" dirty="0">
              <a:solidFill>
                <a:schemeClr val="accent3">
                  <a:lumMod val="50000"/>
                </a:schemeClr>
              </a:solidFill>
            </a:endParaRPr>
          </a:p>
          <a:p>
            <a:r>
              <a:rPr lang="en-US" sz="2400" b="1" dirty="0">
                <a:solidFill>
                  <a:schemeClr val="accent3">
                    <a:lumMod val="50000"/>
                  </a:schemeClr>
                </a:solidFill>
              </a:rPr>
              <a:t>Community resilience</a:t>
            </a:r>
          </a:p>
          <a:p>
            <a:endParaRPr lang="en-US" sz="2400" b="1" dirty="0">
              <a:solidFill>
                <a:schemeClr val="accent3">
                  <a:lumMod val="50000"/>
                </a:schemeClr>
              </a:solidFill>
            </a:endParaRPr>
          </a:p>
        </p:txBody>
      </p:sp>
      <p:sp>
        <p:nvSpPr>
          <p:cNvPr id="4" name="Date Placeholder 3"/>
          <p:cNvSpPr>
            <a:spLocks noGrp="1"/>
          </p:cNvSpPr>
          <p:nvPr>
            <p:ph type="dt" sz="half" idx="10"/>
          </p:nvPr>
        </p:nvSpPr>
        <p:spPr/>
        <p:txBody>
          <a:bodyPr/>
          <a:lstStyle/>
          <a:p>
            <a:fld id="{A35EF908-97B6-4B46-99A7-35EE9F26BD49}"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11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5982" y="-857"/>
            <a:ext cx="3416018" cy="129625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8895" y="2067254"/>
            <a:ext cx="812641" cy="81264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76805" y="1937014"/>
            <a:ext cx="888841" cy="888841"/>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98895" y="3741695"/>
            <a:ext cx="812641" cy="812641"/>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76805" y="3733800"/>
            <a:ext cx="888841" cy="888841"/>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84595" y="5187281"/>
            <a:ext cx="1041241" cy="1041241"/>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91104" y="5435758"/>
            <a:ext cx="660242" cy="660242"/>
          </a:xfrm>
          <a:prstGeom prst="rect">
            <a:avLst/>
          </a:prstGeom>
        </p:spPr>
      </p:pic>
    </p:spTree>
    <p:extLst>
      <p:ext uri="{BB962C8B-B14F-4D97-AF65-F5344CB8AC3E}">
        <p14:creationId xmlns:p14="http://schemas.microsoft.com/office/powerpoint/2010/main" val="740312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a:solidFill>
                  <a:schemeClr val="accent3">
                    <a:lumMod val="50000"/>
                  </a:schemeClr>
                </a:solidFill>
              </a:rPr>
              <a:t>Criticisms of The Green New Deal</a:t>
            </a:r>
          </a:p>
        </p:txBody>
      </p:sp>
      <p:sp>
        <p:nvSpPr>
          <p:cNvPr id="3" name="TextBox 2"/>
          <p:cNvSpPr txBox="1"/>
          <p:nvPr/>
        </p:nvSpPr>
        <p:spPr>
          <a:xfrm>
            <a:off x="609600" y="914400"/>
            <a:ext cx="10972800" cy="5632311"/>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chemeClr val="accent3">
                    <a:lumMod val="50000"/>
                  </a:schemeClr>
                </a:solidFill>
              </a:rPr>
              <a:t>The “Green New Deal is a recipe for mass suicide”, and “Americans could be forced to turn to cannibalism.” – Patrick Moore, Greenpeace Co-Founder</a:t>
            </a:r>
            <a:endParaRPr lang="en-US" sz="2400" b="1" dirty="0">
              <a:solidFill>
                <a:schemeClr val="accent3">
                  <a:lumMod val="50000"/>
                </a:schemeClr>
              </a:solidFill>
            </a:endParaRPr>
          </a:p>
          <a:p>
            <a:pPr marL="342900" indent="-342900">
              <a:buFont typeface="Arial" panose="020B0604020202020204" pitchFamily="34" charset="0"/>
              <a:buChar char="•"/>
            </a:pPr>
            <a:r>
              <a:rPr lang="en-US" sz="2400" b="1" dirty="0">
                <a:solidFill>
                  <a:schemeClr val="accent3">
                    <a:lumMod val="50000"/>
                  </a:schemeClr>
                </a:solidFill>
              </a:rPr>
              <a:t>“This isn’t just radical socialism, this is madness” – Anthony Watts, wattsupwiththat.com</a:t>
            </a:r>
          </a:p>
          <a:p>
            <a:pPr marL="342900" indent="-342900">
              <a:buFont typeface="Arial" panose="020B0604020202020204" pitchFamily="34" charset="0"/>
              <a:buChar char="•"/>
            </a:pPr>
            <a:r>
              <a:rPr lang="en-US" sz="2400" b="1" dirty="0">
                <a:solidFill>
                  <a:schemeClr val="accent3">
                    <a:lumMod val="50000"/>
                  </a:schemeClr>
                </a:solidFill>
              </a:rPr>
              <a:t>“The radical plan would replace fossil fuels by building hundreds … of costly new renewable energy facilities across the country.” – Justin Haskins, Fox News</a:t>
            </a:r>
          </a:p>
          <a:p>
            <a:pPr marL="342900" indent="-342900">
              <a:buFont typeface="Arial" panose="020B0604020202020204" pitchFamily="34" charset="0"/>
              <a:buChar char="•"/>
            </a:pPr>
            <a:r>
              <a:rPr lang="en-US" sz="2400" b="1" dirty="0">
                <a:solidFill>
                  <a:schemeClr val="accent3">
                    <a:lumMod val="50000"/>
                  </a:schemeClr>
                </a:solidFill>
              </a:rPr>
              <a:t>“It would mean the end of ice cream, hamburgers, and the US military.” – US Senator John </a:t>
            </a:r>
            <a:r>
              <a:rPr lang="en-US" sz="2400" b="1" dirty="0" err="1">
                <a:solidFill>
                  <a:schemeClr val="accent3">
                    <a:lumMod val="50000"/>
                  </a:schemeClr>
                </a:solidFill>
              </a:rPr>
              <a:t>Barrasso</a:t>
            </a:r>
            <a:r>
              <a:rPr lang="en-US" sz="2400" b="1" dirty="0">
                <a:solidFill>
                  <a:schemeClr val="accent3">
                    <a:lumMod val="50000"/>
                  </a:schemeClr>
                </a:solidFill>
              </a:rPr>
              <a:t>, US Senator Marsha Blackburn, US Congresswoman Liz Cheney</a:t>
            </a:r>
          </a:p>
          <a:p>
            <a:pPr marL="342900" indent="-342900">
              <a:buFont typeface="Arial" panose="020B0604020202020204" pitchFamily="34" charset="0"/>
              <a:buChar char="•"/>
            </a:pPr>
            <a:r>
              <a:rPr lang="en-US" sz="2400" b="1" dirty="0">
                <a:solidFill>
                  <a:schemeClr val="accent3">
                    <a:lumMod val="50000"/>
                  </a:schemeClr>
                </a:solidFill>
              </a:rPr>
              <a:t>“Ridiculous” and that the true solution to climate change is to “fall in love, get married, and have some kids.” – US Senator Mike Lee</a:t>
            </a:r>
          </a:p>
          <a:p>
            <a:pPr marL="342900" indent="-342900">
              <a:buFont typeface="Arial" panose="020B0604020202020204" pitchFamily="34" charset="0"/>
              <a:buChar char="•"/>
            </a:pPr>
            <a:r>
              <a:rPr lang="en-US" sz="2400" b="1" dirty="0">
                <a:solidFill>
                  <a:schemeClr val="accent3">
                    <a:lumMod val="50000"/>
                  </a:schemeClr>
                </a:solidFill>
              </a:rPr>
              <a:t>“I think it is very important for the Democrats to press forward with their Green New Deal.  It would be great for the so-called “Carbon Footprint” to permanently eliminate all Planes, Cars, Cows, Oil, Gas &amp; the Military … Brilliant!” – US President Donald Trump</a:t>
            </a:r>
          </a:p>
        </p:txBody>
      </p:sp>
      <p:sp>
        <p:nvSpPr>
          <p:cNvPr id="4" name="Date Placeholder 3"/>
          <p:cNvSpPr>
            <a:spLocks noGrp="1"/>
          </p:cNvSpPr>
          <p:nvPr>
            <p:ph type="dt" sz="half" idx="10"/>
          </p:nvPr>
        </p:nvSpPr>
        <p:spPr/>
        <p:txBody>
          <a:bodyPr/>
          <a:lstStyle/>
          <a:p>
            <a:fld id="{616B10E9-ED69-408D-85E5-0EBB6C3A21BA}"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12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23152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smtClean="0">
                <a:solidFill>
                  <a:schemeClr val="accent3">
                    <a:lumMod val="50000"/>
                  </a:schemeClr>
                </a:solidFill>
              </a:rPr>
              <a:t>Additional Resources</a:t>
            </a:r>
            <a:endParaRPr lang="en-US" b="1" dirty="0">
              <a:solidFill>
                <a:schemeClr val="accent3">
                  <a:lumMod val="50000"/>
                </a:schemeClr>
              </a:solidFill>
            </a:endParaRPr>
          </a:p>
        </p:txBody>
      </p:sp>
      <p:sp>
        <p:nvSpPr>
          <p:cNvPr id="5" name="TextBox 4"/>
          <p:cNvSpPr txBox="1"/>
          <p:nvPr/>
        </p:nvSpPr>
        <p:spPr>
          <a:xfrm>
            <a:off x="609600" y="1143000"/>
            <a:ext cx="10972800" cy="3785652"/>
          </a:xfrm>
          <a:prstGeom prst="rect">
            <a:avLst/>
          </a:prstGeom>
          <a:noFill/>
        </p:spPr>
        <p:txBody>
          <a:bodyPr wrap="square" rtlCol="0">
            <a:spAutoFit/>
          </a:bodyPr>
          <a:lstStyle/>
          <a:p>
            <a:r>
              <a:rPr lang="en-US" sz="2400" b="1" dirty="0" smtClean="0">
                <a:solidFill>
                  <a:schemeClr val="accent3">
                    <a:lumMod val="50000"/>
                  </a:schemeClr>
                </a:solidFill>
              </a:rPr>
              <a:t>Sierra Club</a:t>
            </a:r>
            <a:endParaRPr lang="en-US" sz="2400" dirty="0">
              <a:solidFill>
                <a:schemeClr val="accent3">
                  <a:lumMod val="50000"/>
                </a:schemeClr>
              </a:solidFill>
            </a:endParaRPr>
          </a:p>
          <a:p>
            <a:r>
              <a:rPr lang="en-US" sz="2400" dirty="0">
                <a:hlinkClick r:id="rId2"/>
              </a:rPr>
              <a:t>https://www.sierraclub.org/trade/green-new-deal</a:t>
            </a:r>
            <a:endParaRPr lang="en-US" sz="2400" dirty="0" smtClean="0">
              <a:solidFill>
                <a:schemeClr val="accent3">
                  <a:lumMod val="50000"/>
                </a:schemeClr>
              </a:solidFill>
            </a:endParaRPr>
          </a:p>
          <a:p>
            <a:endParaRPr lang="en-US" sz="2400" dirty="0">
              <a:solidFill>
                <a:schemeClr val="accent3">
                  <a:lumMod val="50000"/>
                </a:schemeClr>
              </a:solidFill>
            </a:endParaRPr>
          </a:p>
          <a:p>
            <a:r>
              <a:rPr lang="en-US" sz="2400" b="1" dirty="0" smtClean="0">
                <a:solidFill>
                  <a:schemeClr val="accent3">
                    <a:lumMod val="50000"/>
                  </a:schemeClr>
                </a:solidFill>
              </a:rPr>
              <a:t>National Geographic</a:t>
            </a:r>
            <a:endParaRPr lang="en-US" sz="2400" dirty="0" smtClean="0">
              <a:solidFill>
                <a:schemeClr val="accent3">
                  <a:lumMod val="50000"/>
                </a:schemeClr>
              </a:solidFill>
            </a:endParaRPr>
          </a:p>
          <a:p>
            <a:r>
              <a:rPr lang="en-US" sz="2400" dirty="0">
                <a:hlinkClick r:id="rId3"/>
              </a:rPr>
              <a:t>https://www.nationalgeographic.com/environment/2019/02/3-steps-green-new-deal-must-pass-to-work/</a:t>
            </a:r>
            <a:endParaRPr lang="en-US" sz="2400" dirty="0"/>
          </a:p>
          <a:p>
            <a:endParaRPr lang="en-US" sz="2400" dirty="0" smtClean="0">
              <a:solidFill>
                <a:schemeClr val="accent3">
                  <a:lumMod val="50000"/>
                </a:schemeClr>
              </a:solidFill>
            </a:endParaRPr>
          </a:p>
          <a:p>
            <a:r>
              <a:rPr lang="en-US" sz="2400" b="1" dirty="0" smtClean="0">
                <a:solidFill>
                  <a:schemeClr val="accent3">
                    <a:lumMod val="50000"/>
                  </a:schemeClr>
                </a:solidFill>
              </a:rPr>
              <a:t>New York Times</a:t>
            </a:r>
            <a:endParaRPr lang="en-US" sz="2400" dirty="0" smtClean="0">
              <a:solidFill>
                <a:schemeClr val="accent3">
                  <a:lumMod val="50000"/>
                </a:schemeClr>
              </a:solidFill>
            </a:endParaRPr>
          </a:p>
          <a:p>
            <a:r>
              <a:rPr lang="en-US" sz="2400" dirty="0">
                <a:solidFill>
                  <a:schemeClr val="accent3">
                    <a:lumMod val="50000"/>
                  </a:schemeClr>
                </a:solidFill>
                <a:hlinkClick r:id="rId4"/>
              </a:rPr>
              <a:t>https://www.nytimes.com/2019/02/14/opinion/green-new-deal-ocasio-cortez-.</a:t>
            </a:r>
            <a:r>
              <a:rPr lang="en-US" sz="2400" dirty="0" smtClean="0">
                <a:solidFill>
                  <a:schemeClr val="accent3">
                    <a:lumMod val="50000"/>
                  </a:schemeClr>
                </a:solidFill>
                <a:hlinkClick r:id="rId4"/>
              </a:rPr>
              <a:t>html</a:t>
            </a:r>
            <a:endParaRPr lang="en-US" sz="2400" dirty="0" smtClean="0">
              <a:solidFill>
                <a:schemeClr val="accent3">
                  <a:lumMod val="50000"/>
                </a:schemeClr>
              </a:solidFill>
            </a:endParaRPr>
          </a:p>
          <a:p>
            <a:endParaRPr lang="en-US" sz="2400" dirty="0">
              <a:solidFill>
                <a:schemeClr val="accent3">
                  <a:lumMod val="50000"/>
                </a:schemeClr>
              </a:solidFill>
            </a:endParaRPr>
          </a:p>
        </p:txBody>
      </p:sp>
      <p:sp>
        <p:nvSpPr>
          <p:cNvPr id="4" name="Date Placeholder 3"/>
          <p:cNvSpPr>
            <a:spLocks noGrp="1"/>
          </p:cNvSpPr>
          <p:nvPr>
            <p:ph type="dt" sz="half" idx="10"/>
          </p:nvPr>
        </p:nvSpPr>
        <p:spPr/>
        <p:txBody>
          <a:bodyPr/>
          <a:lstStyle/>
          <a:p>
            <a:fld id="{FB9B0B07-F82B-48DF-879F-99E9B11BDA19}" type="datetime1">
              <a:rPr lang="en-US" smtClean="0"/>
              <a:t>4/8/19</a:t>
            </a:fld>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13</a:t>
            </a:fld>
            <a:endParaRPr lang="en-US"/>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4187792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a:solidFill>
                  <a:schemeClr val="accent3">
                    <a:lumMod val="50000"/>
                  </a:schemeClr>
                </a:solidFill>
              </a:rPr>
              <a:t>Call to Action</a:t>
            </a:r>
          </a:p>
        </p:txBody>
      </p:sp>
      <p:sp>
        <p:nvSpPr>
          <p:cNvPr id="4" name="Date Placeholder 3"/>
          <p:cNvSpPr>
            <a:spLocks noGrp="1"/>
          </p:cNvSpPr>
          <p:nvPr>
            <p:ph type="dt" sz="half" idx="10"/>
          </p:nvPr>
        </p:nvSpPr>
        <p:spPr/>
        <p:txBody>
          <a:bodyPr/>
          <a:lstStyle/>
          <a:p>
            <a:fld id="{D80BB7E7-1C59-4CF0-8009-5F3F7A001077}"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14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grpSp>
        <p:nvGrpSpPr>
          <p:cNvPr id="11" name="Group 10"/>
          <p:cNvGrpSpPr/>
          <p:nvPr/>
        </p:nvGrpSpPr>
        <p:grpSpPr>
          <a:xfrm>
            <a:off x="851724" y="1558498"/>
            <a:ext cx="5205352" cy="1374934"/>
            <a:chOff x="2189382" y="1600200"/>
            <a:chExt cx="5205352" cy="1374934"/>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1600200"/>
              <a:ext cx="1374934" cy="1374934"/>
            </a:xfrm>
            <a:prstGeom prst="rect">
              <a:avLst/>
            </a:prstGeom>
          </p:spPr>
        </p:pic>
        <p:sp>
          <p:nvSpPr>
            <p:cNvPr id="8" name="TextBox 7"/>
            <p:cNvSpPr txBox="1"/>
            <p:nvPr/>
          </p:nvSpPr>
          <p:spPr>
            <a:xfrm>
              <a:off x="2189382" y="1872169"/>
              <a:ext cx="3525618" cy="830997"/>
            </a:xfrm>
            <a:prstGeom prst="rect">
              <a:avLst/>
            </a:prstGeom>
            <a:noFill/>
          </p:spPr>
          <p:txBody>
            <a:bodyPr wrap="square" rtlCol="0">
              <a:spAutoFit/>
            </a:bodyPr>
            <a:lstStyle/>
            <a:p>
              <a:r>
                <a:rPr lang="en-US" sz="2400" b="1" dirty="0" smtClean="0">
                  <a:solidFill>
                    <a:schemeClr val="accent3">
                      <a:lumMod val="50000"/>
                    </a:schemeClr>
                  </a:solidFill>
                </a:rPr>
                <a:t>Treat everyone with love, kindness, and respect</a:t>
              </a:r>
              <a:endParaRPr lang="en-US" sz="2400" b="1" dirty="0">
                <a:solidFill>
                  <a:schemeClr val="accent3">
                    <a:lumMod val="50000"/>
                  </a:schemeClr>
                </a:solidFill>
              </a:endParaRPr>
            </a:p>
          </p:txBody>
        </p:sp>
      </p:grpSp>
      <p:grpSp>
        <p:nvGrpSpPr>
          <p:cNvPr id="12" name="Group 11"/>
          <p:cNvGrpSpPr/>
          <p:nvPr/>
        </p:nvGrpSpPr>
        <p:grpSpPr>
          <a:xfrm>
            <a:off x="7131484" y="2318874"/>
            <a:ext cx="3906618" cy="1834394"/>
            <a:chOff x="1143000" y="4276132"/>
            <a:chExt cx="3906618" cy="1834394"/>
          </a:xfrm>
        </p:grpSpPr>
        <p:sp>
          <p:nvSpPr>
            <p:cNvPr id="9" name="TextBox 8"/>
            <p:cNvSpPr txBox="1"/>
            <p:nvPr/>
          </p:nvSpPr>
          <p:spPr>
            <a:xfrm>
              <a:off x="1143000" y="4276132"/>
              <a:ext cx="3906618" cy="830997"/>
            </a:xfrm>
            <a:prstGeom prst="rect">
              <a:avLst/>
            </a:prstGeom>
            <a:noFill/>
          </p:spPr>
          <p:txBody>
            <a:bodyPr wrap="square" rtlCol="0">
              <a:spAutoFit/>
            </a:bodyPr>
            <a:lstStyle/>
            <a:p>
              <a:r>
                <a:rPr lang="en-US" sz="2400" b="1" dirty="0" smtClean="0">
                  <a:solidFill>
                    <a:schemeClr val="accent3">
                      <a:lumMod val="50000"/>
                    </a:schemeClr>
                  </a:solidFill>
                </a:rPr>
                <a:t>Participate in Resolution 80 via DEQ sessions</a:t>
              </a:r>
              <a:endParaRPr lang="en-US" sz="2400" b="1" dirty="0">
                <a:solidFill>
                  <a:schemeClr val="accent3">
                    <a:lumMod val="50000"/>
                  </a:schemeClr>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77" y="4764485"/>
              <a:ext cx="1346041" cy="1346041"/>
            </a:xfrm>
            <a:prstGeom prst="rect">
              <a:avLst/>
            </a:prstGeom>
          </p:spPr>
        </p:pic>
      </p:grpSp>
      <p:grpSp>
        <p:nvGrpSpPr>
          <p:cNvPr id="14" name="Group 13"/>
          <p:cNvGrpSpPr/>
          <p:nvPr/>
        </p:nvGrpSpPr>
        <p:grpSpPr>
          <a:xfrm>
            <a:off x="1881811" y="4305032"/>
            <a:ext cx="7620000" cy="1487082"/>
            <a:chOff x="1101188" y="4018279"/>
            <a:chExt cx="7620000" cy="1487082"/>
          </a:xfrm>
        </p:grpSpPr>
        <p:sp>
          <p:nvSpPr>
            <p:cNvPr id="3" name="TextBox 2"/>
            <p:cNvSpPr txBox="1"/>
            <p:nvPr/>
          </p:nvSpPr>
          <p:spPr>
            <a:xfrm>
              <a:off x="1101188" y="4305032"/>
              <a:ext cx="7620000" cy="1200329"/>
            </a:xfrm>
            <a:prstGeom prst="rect">
              <a:avLst/>
            </a:prstGeom>
            <a:noFill/>
          </p:spPr>
          <p:txBody>
            <a:bodyPr wrap="square" rtlCol="0">
              <a:spAutoFit/>
            </a:bodyPr>
            <a:lstStyle/>
            <a:p>
              <a:r>
                <a:rPr lang="en-US" sz="2400" b="1" dirty="0" smtClean="0">
                  <a:solidFill>
                    <a:schemeClr val="accent3">
                      <a:lumMod val="50000"/>
                    </a:schemeClr>
                  </a:solidFill>
                </a:rPr>
                <a:t>Participate </a:t>
              </a:r>
              <a:r>
                <a:rPr lang="en-US" sz="2400" b="1" dirty="0">
                  <a:solidFill>
                    <a:schemeClr val="accent3">
                      <a:lumMod val="50000"/>
                    </a:schemeClr>
                  </a:solidFill>
                </a:rPr>
                <a:t>in the political process</a:t>
              </a:r>
            </a:p>
            <a:p>
              <a:pPr marL="342900" indent="-342900">
                <a:buFont typeface="Arial" panose="020B0604020202020204" pitchFamily="34" charset="0"/>
                <a:buChar char="•"/>
              </a:pPr>
              <a:r>
                <a:rPr lang="en-US" sz="2400" b="1" dirty="0">
                  <a:solidFill>
                    <a:schemeClr val="accent3">
                      <a:lumMod val="50000"/>
                    </a:schemeClr>
                  </a:solidFill>
                </a:rPr>
                <a:t>Vote</a:t>
              </a:r>
            </a:p>
            <a:p>
              <a:pPr marL="342900" indent="-342900">
                <a:buFont typeface="Arial" panose="020B0604020202020204" pitchFamily="34" charset="0"/>
                <a:buChar char="•"/>
              </a:pPr>
              <a:r>
                <a:rPr lang="en-US" sz="2400" b="1" dirty="0">
                  <a:solidFill>
                    <a:schemeClr val="accent3">
                      <a:lumMod val="50000"/>
                    </a:schemeClr>
                  </a:solidFill>
                </a:rPr>
                <a:t>Call / write / email your government representatives</a:t>
              </a:r>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2141" y="4018279"/>
              <a:ext cx="1117441" cy="1117441"/>
            </a:xfrm>
            <a:prstGeom prst="rect">
              <a:avLst/>
            </a:prstGeom>
          </p:spPr>
        </p:pic>
      </p:grpSp>
    </p:spTree>
    <p:extLst>
      <p:ext uri="{BB962C8B-B14F-4D97-AF65-F5344CB8AC3E}">
        <p14:creationId xmlns:p14="http://schemas.microsoft.com/office/powerpoint/2010/main" val="297270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000" b="1" dirty="0" smtClean="0">
                <a:solidFill>
                  <a:schemeClr val="accent3">
                    <a:lumMod val="50000"/>
                  </a:schemeClr>
                </a:solidFill>
              </a:rPr>
              <a:t>Executive Order 80 – Sierra </a:t>
            </a:r>
            <a:r>
              <a:rPr lang="en-US" sz="4000" b="1" dirty="0">
                <a:solidFill>
                  <a:schemeClr val="accent3">
                    <a:lumMod val="50000"/>
                  </a:schemeClr>
                </a:solidFill>
              </a:rPr>
              <a:t>Club Statement</a:t>
            </a:r>
          </a:p>
        </p:txBody>
      </p:sp>
      <p:sp>
        <p:nvSpPr>
          <p:cNvPr id="3" name="TextBox 2"/>
          <p:cNvSpPr txBox="1"/>
          <p:nvPr/>
        </p:nvSpPr>
        <p:spPr>
          <a:xfrm>
            <a:off x="609600" y="1806476"/>
            <a:ext cx="4876800" cy="2246769"/>
          </a:xfrm>
          <a:prstGeom prst="rect">
            <a:avLst/>
          </a:prstGeom>
          <a:noFill/>
        </p:spPr>
        <p:txBody>
          <a:bodyPr wrap="square" rtlCol="0">
            <a:spAutoFit/>
          </a:bodyPr>
          <a:lstStyle/>
          <a:p>
            <a:r>
              <a:rPr lang="en-US" sz="2000" b="1" dirty="0">
                <a:solidFill>
                  <a:schemeClr val="accent3">
                    <a:lumMod val="50000"/>
                  </a:schemeClr>
                </a:solidFill>
              </a:rPr>
              <a:t>"The Sierra Club calls on business and nonprofit leaders, local and state elected officials, and Duke Energy to join the Cooper administration in this far-sighted effort to ensure that North Carolina does its part to combat global climate change."</a:t>
            </a:r>
          </a:p>
          <a:p>
            <a:endParaRPr lang="en-US" sz="2000" dirty="0">
              <a:solidFill>
                <a:schemeClr val="accent3">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486700"/>
            <a:ext cx="4006850" cy="2323300"/>
          </a:xfrm>
          <a:prstGeom prst="rect">
            <a:avLst/>
          </a:prstGeom>
        </p:spPr>
      </p:pic>
      <p:sp>
        <p:nvSpPr>
          <p:cNvPr id="5" name="TextBox 4"/>
          <p:cNvSpPr txBox="1"/>
          <p:nvPr/>
        </p:nvSpPr>
        <p:spPr>
          <a:xfrm>
            <a:off x="609600" y="4038601"/>
            <a:ext cx="8915400" cy="2492990"/>
          </a:xfrm>
          <a:prstGeom prst="rect">
            <a:avLst/>
          </a:prstGeom>
          <a:noFill/>
        </p:spPr>
        <p:txBody>
          <a:bodyPr wrap="square" rtlCol="0">
            <a:spAutoFit/>
          </a:bodyPr>
          <a:lstStyle/>
          <a:p>
            <a:r>
              <a:rPr lang="en-US" sz="2000" b="1" dirty="0">
                <a:solidFill>
                  <a:schemeClr val="accent3">
                    <a:lumMod val="50000"/>
                  </a:schemeClr>
                </a:solidFill>
              </a:rPr>
              <a:t>"We must act now to address climate change for the sake of our society and for future generations. North Carolina is at particular risk, as recent hurricanes Matthew, Florence and Michael illustrate. We must do better to protect our communities and the natural environment from more extreme storms, sea-level rise and other impacts of climate change. Gov. Cooper's order shows that his administration is serious about tackling the threat climate change poses to our state. We look forward to participating in the stakeholder process."</a:t>
            </a:r>
          </a:p>
          <a:p>
            <a:endParaRPr lang="en-US" sz="1600" dirty="0"/>
          </a:p>
        </p:txBody>
      </p:sp>
      <p:sp>
        <p:nvSpPr>
          <p:cNvPr id="6" name="Date Placeholder 5"/>
          <p:cNvSpPr>
            <a:spLocks noGrp="1"/>
          </p:cNvSpPr>
          <p:nvPr>
            <p:ph type="dt" sz="half" idx="10"/>
          </p:nvPr>
        </p:nvSpPr>
        <p:spPr/>
        <p:txBody>
          <a:bodyPr/>
          <a:lstStyle/>
          <a:p>
            <a:fld id="{89CD6D6B-2313-40C3-BE75-71D87059D88A}" type="datetime1">
              <a:rPr lang="en-US" smtClean="0"/>
              <a:t>4/8/19</a:t>
            </a:fld>
            <a:endParaRPr lang="en-US"/>
          </a:p>
        </p:txBody>
      </p:sp>
      <p:sp>
        <p:nvSpPr>
          <p:cNvPr id="8" name="Slide Number Placeholder 7"/>
          <p:cNvSpPr>
            <a:spLocks noGrp="1"/>
          </p:cNvSpPr>
          <p:nvPr>
            <p:ph type="sldNum" sz="quarter" idx="12"/>
          </p:nvPr>
        </p:nvSpPr>
        <p:spPr/>
        <p:txBody>
          <a:bodyPr/>
          <a:lstStyle/>
          <a:p>
            <a:fld id="{7A1D7EA8-14F4-45BC-806B-D49C49C3D1BF}" type="slidenum">
              <a:rPr lang="en-US" smtClean="0"/>
              <a:t>2</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4031689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000" b="1" dirty="0">
                <a:solidFill>
                  <a:schemeClr val="accent3">
                    <a:lumMod val="50000"/>
                  </a:schemeClr>
                </a:solidFill>
              </a:rPr>
              <a:t>Goals of Executive Order 80</a:t>
            </a:r>
          </a:p>
        </p:txBody>
      </p:sp>
      <p:sp>
        <p:nvSpPr>
          <p:cNvPr id="3" name="TextBox 2"/>
          <p:cNvSpPr txBox="1"/>
          <p:nvPr/>
        </p:nvSpPr>
        <p:spPr>
          <a:xfrm>
            <a:off x="609600" y="1425476"/>
            <a:ext cx="5632442" cy="1323439"/>
          </a:xfrm>
          <a:prstGeom prst="rect">
            <a:avLst/>
          </a:prstGeom>
          <a:noFill/>
        </p:spPr>
        <p:txBody>
          <a:bodyPr wrap="square" rtlCol="0">
            <a:spAutoFit/>
          </a:bodyPr>
          <a:lstStyle/>
          <a:p>
            <a:r>
              <a:rPr lang="en-US" sz="2800" b="1" dirty="0">
                <a:solidFill>
                  <a:schemeClr val="accent3">
                    <a:lumMod val="50000"/>
                  </a:schemeClr>
                </a:solidFill>
              </a:rPr>
              <a:t>North Carolina will support </a:t>
            </a:r>
            <a:r>
              <a:rPr lang="en-US" sz="2800" b="1" dirty="0" smtClean="0">
                <a:solidFill>
                  <a:schemeClr val="accent3">
                    <a:lumMod val="50000"/>
                  </a:schemeClr>
                </a:solidFill>
              </a:rPr>
              <a:t>these </a:t>
            </a:r>
            <a:r>
              <a:rPr lang="en-US" sz="2800" b="1" dirty="0">
                <a:solidFill>
                  <a:schemeClr val="accent3">
                    <a:lumMod val="50000"/>
                  </a:schemeClr>
                </a:solidFill>
              </a:rPr>
              <a:t>2015 Paris Agreement </a:t>
            </a:r>
            <a:r>
              <a:rPr lang="en-US" sz="2800" b="1" dirty="0" smtClean="0">
                <a:solidFill>
                  <a:schemeClr val="accent3">
                    <a:lumMod val="50000"/>
                  </a:schemeClr>
                </a:solidFill>
              </a:rPr>
              <a:t>goals by 2025</a:t>
            </a:r>
            <a:endParaRPr lang="en-US" sz="2800" b="1" dirty="0">
              <a:solidFill>
                <a:schemeClr val="accent3">
                  <a:lumMod val="50000"/>
                </a:schemeClr>
              </a:solidFill>
            </a:endParaRPr>
          </a:p>
          <a:p>
            <a:endParaRPr lang="en-US" sz="2400" dirty="0">
              <a:solidFill>
                <a:schemeClr val="accent3">
                  <a:lumMod val="50000"/>
                </a:schemeClr>
              </a:solidFill>
            </a:endParaRPr>
          </a:p>
        </p:txBody>
      </p:sp>
      <p:sp>
        <p:nvSpPr>
          <p:cNvPr id="4" name="Date Placeholder 3"/>
          <p:cNvSpPr>
            <a:spLocks noGrp="1"/>
          </p:cNvSpPr>
          <p:nvPr>
            <p:ph type="dt" sz="half" idx="10"/>
          </p:nvPr>
        </p:nvSpPr>
        <p:spPr/>
        <p:txBody>
          <a:bodyPr/>
          <a:lstStyle/>
          <a:p>
            <a:fld id="{B644D62F-9BE2-4867-9948-A6B0F1FA8668}"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grpSp>
        <p:nvGrpSpPr>
          <p:cNvPr id="16" name="Group 15"/>
          <p:cNvGrpSpPr/>
          <p:nvPr/>
        </p:nvGrpSpPr>
        <p:grpSpPr>
          <a:xfrm>
            <a:off x="838200" y="2806096"/>
            <a:ext cx="5525602" cy="1442831"/>
            <a:chOff x="838200" y="2806096"/>
            <a:chExt cx="5525602" cy="1442831"/>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0971" y="2806096"/>
              <a:ext cx="1442831" cy="1442831"/>
            </a:xfrm>
            <a:prstGeom prst="rect">
              <a:avLst/>
            </a:prstGeom>
          </p:spPr>
        </p:pic>
        <p:sp>
          <p:nvSpPr>
            <p:cNvPr id="10" name="TextBox 9"/>
            <p:cNvSpPr txBox="1"/>
            <p:nvPr/>
          </p:nvSpPr>
          <p:spPr>
            <a:xfrm>
              <a:off x="838200" y="2927347"/>
              <a:ext cx="3886200" cy="1200329"/>
            </a:xfrm>
            <a:prstGeom prst="rect">
              <a:avLst/>
            </a:prstGeom>
            <a:noFill/>
          </p:spPr>
          <p:txBody>
            <a:bodyPr wrap="square" rtlCol="0">
              <a:spAutoFit/>
            </a:bodyPr>
            <a:lstStyle/>
            <a:p>
              <a:r>
                <a:rPr lang="en-US" sz="2400" b="1" dirty="0">
                  <a:solidFill>
                    <a:schemeClr val="accent3">
                      <a:lumMod val="50000"/>
                    </a:schemeClr>
                  </a:solidFill>
                </a:rPr>
                <a:t>Reduce statewide greenhouse gas emissions to 40 percent below 2005 levels</a:t>
              </a:r>
            </a:p>
          </p:txBody>
        </p:sp>
      </p:grpSp>
      <p:grpSp>
        <p:nvGrpSpPr>
          <p:cNvPr id="14" name="Group 13"/>
          <p:cNvGrpSpPr/>
          <p:nvPr/>
        </p:nvGrpSpPr>
        <p:grpSpPr>
          <a:xfrm>
            <a:off x="1905000" y="5067796"/>
            <a:ext cx="6623198" cy="1231820"/>
            <a:chOff x="1409511" y="5271354"/>
            <a:chExt cx="6623198" cy="1231820"/>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0889" y="5271354"/>
              <a:ext cx="1231820" cy="1231820"/>
            </a:xfrm>
            <a:prstGeom prst="rect">
              <a:avLst/>
            </a:prstGeom>
          </p:spPr>
        </p:pic>
        <p:sp>
          <p:nvSpPr>
            <p:cNvPr id="11" name="TextBox 10"/>
            <p:cNvSpPr txBox="1"/>
            <p:nvPr/>
          </p:nvSpPr>
          <p:spPr>
            <a:xfrm>
              <a:off x="1409511" y="5471766"/>
              <a:ext cx="5107196" cy="830997"/>
            </a:xfrm>
            <a:prstGeom prst="rect">
              <a:avLst/>
            </a:prstGeom>
            <a:noFill/>
          </p:spPr>
          <p:txBody>
            <a:bodyPr wrap="square" rtlCol="0">
              <a:spAutoFit/>
            </a:bodyPr>
            <a:lstStyle/>
            <a:p>
              <a:r>
                <a:rPr lang="en-US" sz="2400" b="1" dirty="0">
                  <a:solidFill>
                    <a:schemeClr val="accent3">
                      <a:lumMod val="50000"/>
                    </a:schemeClr>
                  </a:solidFill>
                </a:rPr>
                <a:t>Increase the number of registered zero emission vehicles to at least </a:t>
              </a:r>
              <a:r>
                <a:rPr lang="en-US" sz="2400" b="1" dirty="0" smtClean="0">
                  <a:solidFill>
                    <a:schemeClr val="accent3">
                      <a:lumMod val="50000"/>
                    </a:schemeClr>
                  </a:solidFill>
                </a:rPr>
                <a:t>80,000</a:t>
              </a:r>
              <a:endParaRPr lang="en-US" sz="2400" b="1" dirty="0">
                <a:solidFill>
                  <a:schemeClr val="accent3">
                    <a:lumMod val="50000"/>
                  </a:schemeClr>
                </a:solidFill>
              </a:endParaRPr>
            </a:p>
          </p:txBody>
        </p:sp>
      </p:grpSp>
      <p:grpSp>
        <p:nvGrpSpPr>
          <p:cNvPr id="15" name="Group 14"/>
          <p:cNvGrpSpPr/>
          <p:nvPr/>
        </p:nvGrpSpPr>
        <p:grpSpPr>
          <a:xfrm>
            <a:off x="7315200" y="1957852"/>
            <a:ext cx="4571999" cy="2307843"/>
            <a:chOff x="7543800" y="2025640"/>
            <a:chExt cx="4571999" cy="2307843"/>
          </a:xfrm>
        </p:grpSpPr>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7400" y="2968242"/>
              <a:ext cx="1365241" cy="1365241"/>
            </a:xfrm>
            <a:prstGeom prst="rect">
              <a:avLst/>
            </a:prstGeom>
          </p:spPr>
        </p:pic>
        <p:sp>
          <p:nvSpPr>
            <p:cNvPr id="12" name="TextBox 11"/>
            <p:cNvSpPr txBox="1"/>
            <p:nvPr/>
          </p:nvSpPr>
          <p:spPr>
            <a:xfrm>
              <a:off x="7543800" y="2025640"/>
              <a:ext cx="4571999" cy="1569660"/>
            </a:xfrm>
            <a:prstGeom prst="rect">
              <a:avLst/>
            </a:prstGeom>
            <a:noFill/>
          </p:spPr>
          <p:txBody>
            <a:bodyPr wrap="square" rtlCol="0">
              <a:spAutoFit/>
            </a:bodyPr>
            <a:lstStyle/>
            <a:p>
              <a:r>
                <a:rPr lang="en-US" sz="2400" b="1" dirty="0">
                  <a:solidFill>
                    <a:schemeClr val="accent3">
                      <a:lumMod val="50000"/>
                    </a:schemeClr>
                  </a:solidFill>
                </a:rPr>
                <a:t>Reduce </a:t>
              </a:r>
              <a:r>
                <a:rPr lang="en-US" sz="2400" b="1" dirty="0" smtClean="0">
                  <a:solidFill>
                    <a:schemeClr val="accent3">
                      <a:lumMod val="50000"/>
                    </a:schemeClr>
                  </a:solidFill>
                </a:rPr>
                <a:t>energy consumption per square foot by at least 40 percent from 2002-2003 levels in state owned buildings</a:t>
              </a:r>
            </a:p>
          </p:txBody>
        </p:sp>
      </p:grpSp>
    </p:spTree>
    <p:extLst>
      <p:ext uri="{BB962C8B-B14F-4D97-AF65-F5344CB8AC3E}">
        <p14:creationId xmlns:p14="http://schemas.microsoft.com/office/powerpoint/2010/main" val="149393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000" b="1" dirty="0">
                <a:solidFill>
                  <a:schemeClr val="accent3">
                    <a:lumMod val="50000"/>
                  </a:schemeClr>
                </a:solidFill>
              </a:rPr>
              <a:t>Executive Order </a:t>
            </a:r>
            <a:r>
              <a:rPr lang="en-US" sz="4000" b="1" dirty="0" smtClean="0">
                <a:solidFill>
                  <a:schemeClr val="accent3">
                    <a:lumMod val="50000"/>
                  </a:schemeClr>
                </a:solidFill>
              </a:rPr>
              <a:t>80 – Council and Plans</a:t>
            </a:r>
            <a:endParaRPr lang="en-US" sz="4000" b="1" dirty="0">
              <a:solidFill>
                <a:schemeClr val="accent3">
                  <a:lumMod val="50000"/>
                </a:schemeClr>
              </a:solidFill>
            </a:endParaRPr>
          </a:p>
        </p:txBody>
      </p:sp>
      <p:sp>
        <p:nvSpPr>
          <p:cNvPr id="3" name="TextBox 2"/>
          <p:cNvSpPr txBox="1"/>
          <p:nvPr/>
        </p:nvSpPr>
        <p:spPr>
          <a:xfrm>
            <a:off x="609600" y="1143000"/>
            <a:ext cx="10972800" cy="4893647"/>
          </a:xfrm>
          <a:prstGeom prst="rect">
            <a:avLst/>
          </a:prstGeom>
          <a:noFill/>
        </p:spPr>
        <p:txBody>
          <a:bodyPr wrap="square" rtlCol="0">
            <a:spAutoFit/>
          </a:bodyPr>
          <a:lstStyle/>
          <a:p>
            <a:r>
              <a:rPr lang="en-US" sz="2400" dirty="0" smtClean="0">
                <a:solidFill>
                  <a:schemeClr val="accent3">
                    <a:lumMod val="50000"/>
                  </a:schemeClr>
                </a:solidFill>
              </a:rPr>
              <a:t>EO 80 establishes </a:t>
            </a:r>
            <a:r>
              <a:rPr lang="en-US" sz="2400" dirty="0">
                <a:solidFill>
                  <a:schemeClr val="accent3">
                    <a:lumMod val="50000"/>
                  </a:schemeClr>
                </a:solidFill>
              </a:rPr>
              <a:t>a </a:t>
            </a:r>
            <a:r>
              <a:rPr lang="en-US" sz="2400" b="1" u="sng" dirty="0">
                <a:solidFill>
                  <a:schemeClr val="accent3">
                    <a:lumMod val="50000"/>
                  </a:schemeClr>
                </a:solidFill>
              </a:rPr>
              <a:t>North Carolina Climate Change Interagency Council</a:t>
            </a:r>
            <a:r>
              <a:rPr lang="en-US" sz="2400" dirty="0">
                <a:solidFill>
                  <a:schemeClr val="accent3">
                    <a:lumMod val="50000"/>
                  </a:schemeClr>
                </a:solidFill>
              </a:rPr>
              <a:t>, chaired by the Secretary of the </a:t>
            </a:r>
            <a:r>
              <a:rPr lang="en-US" sz="2400" dirty="0" smtClean="0">
                <a:solidFill>
                  <a:schemeClr val="accent3">
                    <a:lumMod val="50000"/>
                  </a:schemeClr>
                </a:solidFill>
              </a:rPr>
              <a:t>Department of Environmental Quality (DEQ)</a:t>
            </a:r>
          </a:p>
          <a:p>
            <a:endParaRPr lang="en-US" sz="2400" dirty="0" smtClean="0">
              <a:solidFill>
                <a:schemeClr val="accent3">
                  <a:lumMod val="50000"/>
                </a:schemeClr>
              </a:solidFill>
            </a:endParaRPr>
          </a:p>
          <a:p>
            <a:r>
              <a:rPr lang="en-US" sz="2400" dirty="0" smtClean="0">
                <a:solidFill>
                  <a:schemeClr val="accent3">
                    <a:lumMod val="50000"/>
                  </a:schemeClr>
                </a:solidFill>
              </a:rPr>
              <a:t>A Clean Energy Plan must be developed, along with the following sub-plans, by October 1, 2019</a:t>
            </a:r>
          </a:p>
          <a:p>
            <a:endParaRPr lang="en-US" sz="2400" dirty="0">
              <a:solidFill>
                <a:schemeClr val="accent3">
                  <a:lumMod val="50000"/>
                </a:schemeClr>
              </a:solidFill>
            </a:endParaRPr>
          </a:p>
          <a:p>
            <a:pPr marL="342900" indent="-342900">
              <a:buFont typeface="+mj-lt"/>
              <a:buAutoNum type="arabicPeriod"/>
            </a:pPr>
            <a:r>
              <a:rPr lang="en-US" sz="2400" b="1" u="sng" dirty="0" smtClean="0">
                <a:solidFill>
                  <a:schemeClr val="accent3">
                    <a:lumMod val="50000"/>
                  </a:schemeClr>
                </a:solidFill>
              </a:rPr>
              <a:t>North </a:t>
            </a:r>
            <a:r>
              <a:rPr lang="en-US" sz="2400" b="1" u="sng" dirty="0">
                <a:solidFill>
                  <a:schemeClr val="accent3">
                    <a:lumMod val="50000"/>
                  </a:schemeClr>
                </a:solidFill>
              </a:rPr>
              <a:t>Carolina Clean Energy Plan </a:t>
            </a:r>
            <a:r>
              <a:rPr lang="en-US" sz="2400" dirty="0" smtClean="0">
                <a:solidFill>
                  <a:schemeClr val="accent3">
                    <a:lumMod val="50000"/>
                  </a:schemeClr>
                </a:solidFill>
              </a:rPr>
              <a:t>– NC DEQ</a:t>
            </a:r>
            <a:endParaRPr lang="en-US" sz="2400" dirty="0">
              <a:solidFill>
                <a:schemeClr val="accent3">
                  <a:lumMod val="50000"/>
                </a:schemeClr>
              </a:solidFill>
            </a:endParaRPr>
          </a:p>
          <a:p>
            <a:pPr marL="342900" indent="-342900">
              <a:buFont typeface="+mj-lt"/>
              <a:buAutoNum type="arabicPeriod"/>
            </a:pPr>
            <a:r>
              <a:rPr lang="en-US" sz="2400" dirty="0" smtClean="0">
                <a:solidFill>
                  <a:schemeClr val="accent3">
                    <a:lumMod val="50000"/>
                  </a:schemeClr>
                </a:solidFill>
              </a:rPr>
              <a:t>North </a:t>
            </a:r>
            <a:r>
              <a:rPr lang="en-US" sz="2400" dirty="0">
                <a:solidFill>
                  <a:schemeClr val="accent3">
                    <a:lumMod val="50000"/>
                  </a:schemeClr>
                </a:solidFill>
              </a:rPr>
              <a:t>Carolina Zero Emission Vehicle Plan </a:t>
            </a:r>
            <a:r>
              <a:rPr lang="en-US" sz="2400" dirty="0" smtClean="0">
                <a:solidFill>
                  <a:schemeClr val="accent3">
                    <a:lumMod val="50000"/>
                  </a:schemeClr>
                </a:solidFill>
              </a:rPr>
              <a:t>– NC DOT</a:t>
            </a:r>
            <a:endParaRPr lang="en-US" sz="2400" dirty="0">
              <a:solidFill>
                <a:schemeClr val="accent3">
                  <a:lumMod val="50000"/>
                </a:schemeClr>
              </a:solidFill>
            </a:endParaRPr>
          </a:p>
          <a:p>
            <a:pPr marL="342900" indent="-342900">
              <a:buFont typeface="+mj-lt"/>
              <a:buAutoNum type="arabicPeriod"/>
            </a:pPr>
            <a:r>
              <a:rPr lang="en-US" sz="2400" dirty="0" smtClean="0">
                <a:solidFill>
                  <a:schemeClr val="accent3">
                    <a:lumMod val="50000"/>
                  </a:schemeClr>
                </a:solidFill>
              </a:rPr>
              <a:t>Workforce assessments and recommend actions to </a:t>
            </a:r>
            <a:r>
              <a:rPr lang="en-US" sz="2400" dirty="0">
                <a:solidFill>
                  <a:schemeClr val="accent3">
                    <a:lumMod val="50000"/>
                  </a:schemeClr>
                </a:solidFill>
              </a:rPr>
              <a:t>meet our workforce needs </a:t>
            </a:r>
            <a:r>
              <a:rPr lang="en-US" sz="2400" dirty="0" smtClean="0">
                <a:solidFill>
                  <a:schemeClr val="accent3">
                    <a:lumMod val="50000"/>
                  </a:schemeClr>
                </a:solidFill>
              </a:rPr>
              <a:t>– NC </a:t>
            </a:r>
            <a:r>
              <a:rPr lang="en-US" sz="2400" dirty="0">
                <a:solidFill>
                  <a:schemeClr val="accent3">
                    <a:lumMod val="50000"/>
                  </a:schemeClr>
                </a:solidFill>
              </a:rPr>
              <a:t>Department of Commerce </a:t>
            </a:r>
          </a:p>
          <a:p>
            <a:pPr marL="342900" indent="-342900">
              <a:buFont typeface="+mj-lt"/>
              <a:buAutoNum type="arabicPeriod"/>
            </a:pPr>
            <a:r>
              <a:rPr lang="en-US" sz="2400" dirty="0" smtClean="0">
                <a:solidFill>
                  <a:schemeClr val="accent3">
                    <a:lumMod val="50000"/>
                  </a:schemeClr>
                </a:solidFill>
              </a:rPr>
              <a:t>North </a:t>
            </a:r>
            <a:r>
              <a:rPr lang="en-US" sz="2400" dirty="0">
                <a:solidFill>
                  <a:schemeClr val="accent3">
                    <a:lumMod val="50000"/>
                  </a:schemeClr>
                </a:solidFill>
              </a:rPr>
              <a:t>Carolina Motor Fleet ZEV plan </a:t>
            </a:r>
            <a:r>
              <a:rPr lang="en-US" sz="2400" dirty="0" smtClean="0">
                <a:solidFill>
                  <a:schemeClr val="accent3">
                    <a:lumMod val="50000"/>
                  </a:schemeClr>
                </a:solidFill>
              </a:rPr>
              <a:t>– NC Department </a:t>
            </a:r>
            <a:r>
              <a:rPr lang="en-US" sz="2400" dirty="0">
                <a:solidFill>
                  <a:schemeClr val="accent3">
                    <a:lumMod val="50000"/>
                  </a:schemeClr>
                </a:solidFill>
              </a:rPr>
              <a:t>of Administration </a:t>
            </a:r>
          </a:p>
          <a:p>
            <a:pPr marL="342900" indent="-342900">
              <a:buFont typeface="+mj-lt"/>
              <a:buAutoNum type="arabicPeriod"/>
            </a:pPr>
            <a:r>
              <a:rPr lang="en-US" sz="2400" dirty="0" smtClean="0">
                <a:solidFill>
                  <a:schemeClr val="accent3">
                    <a:lumMod val="50000"/>
                  </a:schemeClr>
                </a:solidFill>
              </a:rPr>
              <a:t>Comprehensive </a:t>
            </a:r>
            <a:r>
              <a:rPr lang="en-US" sz="2400" dirty="0">
                <a:solidFill>
                  <a:schemeClr val="accent3">
                    <a:lumMod val="50000"/>
                  </a:schemeClr>
                </a:solidFill>
              </a:rPr>
              <a:t>Energy, Water, and Utility Use Conservation Program to reduce energy consumption in state </a:t>
            </a:r>
            <a:r>
              <a:rPr lang="en-US" sz="2400" dirty="0" smtClean="0">
                <a:solidFill>
                  <a:schemeClr val="accent3">
                    <a:lumMod val="50000"/>
                  </a:schemeClr>
                </a:solidFill>
              </a:rPr>
              <a:t>buildings – NC DEQ</a:t>
            </a:r>
            <a:endParaRPr lang="en-US" sz="2400" dirty="0">
              <a:solidFill>
                <a:schemeClr val="accent3">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
        <p:nvSpPr>
          <p:cNvPr id="5" name="Date Placeholder 4"/>
          <p:cNvSpPr>
            <a:spLocks noGrp="1"/>
          </p:cNvSpPr>
          <p:nvPr>
            <p:ph type="dt" sz="half" idx="10"/>
          </p:nvPr>
        </p:nvSpPr>
        <p:spPr/>
        <p:txBody>
          <a:bodyPr/>
          <a:lstStyle/>
          <a:p>
            <a:fld id="{A3204A71-1C70-4C2A-8068-C65FD6A053F8}" type="datetime1">
              <a:rPr lang="en-US" smtClean="0"/>
              <a:t>4/8/19</a:t>
            </a:fld>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4</a:t>
            </a:fld>
            <a:endParaRPr lang="en-US"/>
          </a:p>
        </p:txBody>
      </p:sp>
    </p:spTree>
    <p:extLst>
      <p:ext uri="{BB962C8B-B14F-4D97-AF65-F5344CB8AC3E}">
        <p14:creationId xmlns:p14="http://schemas.microsoft.com/office/powerpoint/2010/main" val="60684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000" b="1" dirty="0">
                <a:solidFill>
                  <a:schemeClr val="accent3">
                    <a:lumMod val="50000"/>
                  </a:schemeClr>
                </a:solidFill>
              </a:rPr>
              <a:t>DEQ’s Clean Energy Plan Development Process</a:t>
            </a:r>
          </a:p>
        </p:txBody>
      </p:sp>
      <p:sp>
        <p:nvSpPr>
          <p:cNvPr id="3" name="TextBox 2"/>
          <p:cNvSpPr txBox="1"/>
          <p:nvPr/>
        </p:nvSpPr>
        <p:spPr>
          <a:xfrm>
            <a:off x="609600" y="1566208"/>
            <a:ext cx="10972800" cy="1938992"/>
          </a:xfrm>
          <a:prstGeom prst="rect">
            <a:avLst/>
          </a:prstGeom>
          <a:noFill/>
        </p:spPr>
        <p:txBody>
          <a:bodyPr wrap="square" rtlCol="0">
            <a:spAutoFit/>
          </a:bodyPr>
          <a:lstStyle/>
          <a:p>
            <a:r>
              <a:rPr lang="en-US" sz="2400" b="1" dirty="0">
                <a:solidFill>
                  <a:schemeClr val="accent3">
                    <a:lumMod val="50000"/>
                  </a:schemeClr>
                </a:solidFill>
              </a:rPr>
              <a:t>Method 1: Facilitated Workshops</a:t>
            </a:r>
          </a:p>
          <a:p>
            <a:r>
              <a:rPr lang="en-US" sz="2400" b="1" dirty="0">
                <a:solidFill>
                  <a:schemeClr val="accent3">
                    <a:lumMod val="50000"/>
                  </a:schemeClr>
                </a:solidFill>
              </a:rPr>
              <a:t>Method 2: Regional Listening Sessions</a:t>
            </a:r>
          </a:p>
          <a:p>
            <a:r>
              <a:rPr lang="en-US" sz="2400" b="1" dirty="0">
                <a:solidFill>
                  <a:schemeClr val="accent3">
                    <a:lumMod val="50000"/>
                  </a:schemeClr>
                </a:solidFill>
              </a:rPr>
              <a:t>Method 3: Combined with Other Statewide Events</a:t>
            </a:r>
          </a:p>
          <a:p>
            <a:r>
              <a:rPr lang="en-US" sz="2400" b="1" dirty="0">
                <a:solidFill>
                  <a:schemeClr val="accent3">
                    <a:lumMod val="50000"/>
                  </a:schemeClr>
                </a:solidFill>
              </a:rPr>
              <a:t>Method 4: Online Input</a:t>
            </a:r>
          </a:p>
          <a:p>
            <a:endParaRPr lang="en-US" sz="2400" dirty="0">
              <a:solidFill>
                <a:schemeClr val="accent3">
                  <a:lumMod val="50000"/>
                </a:schemeClr>
              </a:solidFill>
            </a:endParaRPr>
          </a:p>
        </p:txBody>
      </p:sp>
      <p:sp>
        <p:nvSpPr>
          <p:cNvPr id="5" name="TextBox 4"/>
          <p:cNvSpPr txBox="1"/>
          <p:nvPr/>
        </p:nvSpPr>
        <p:spPr>
          <a:xfrm>
            <a:off x="2133600" y="3328555"/>
            <a:ext cx="8153400" cy="381000"/>
          </a:xfrm>
          <a:prstGeom prst="rect">
            <a:avLst/>
          </a:prstGeom>
          <a:noFill/>
        </p:spPr>
        <p:txBody>
          <a:bodyPr wrap="square" rtlCol="0">
            <a:spAutoFit/>
          </a:bodyPr>
          <a:lstStyle/>
          <a:p>
            <a:r>
              <a:rPr lang="en-US" b="1" dirty="0">
                <a:solidFill>
                  <a:schemeClr val="accent3">
                    <a:lumMod val="50000"/>
                  </a:schemeClr>
                </a:solidFill>
              </a:rPr>
              <a:t>Jan	Feb	Mar	Apr	May	Jun	Jul	Aug	Sep</a:t>
            </a:r>
          </a:p>
        </p:txBody>
      </p:sp>
      <p:grpSp>
        <p:nvGrpSpPr>
          <p:cNvPr id="17" name="Group 16"/>
          <p:cNvGrpSpPr/>
          <p:nvPr/>
        </p:nvGrpSpPr>
        <p:grpSpPr>
          <a:xfrm>
            <a:off x="2286000" y="3798971"/>
            <a:ext cx="4305300" cy="381000"/>
            <a:chOff x="762000" y="3747016"/>
            <a:chExt cx="4305300" cy="381000"/>
          </a:xfrm>
        </p:grpSpPr>
        <p:sp>
          <p:nvSpPr>
            <p:cNvPr id="4" name="Right Arrow 3"/>
            <p:cNvSpPr/>
            <p:nvPr/>
          </p:nvSpPr>
          <p:spPr>
            <a:xfrm>
              <a:off x="762000" y="3747016"/>
              <a:ext cx="1371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09800" y="3752850"/>
              <a:ext cx="2857500" cy="369332"/>
            </a:xfrm>
            <a:prstGeom prst="rect">
              <a:avLst/>
            </a:prstGeom>
            <a:noFill/>
          </p:spPr>
          <p:txBody>
            <a:bodyPr wrap="square" rtlCol="0">
              <a:spAutoFit/>
            </a:bodyPr>
            <a:lstStyle/>
            <a:p>
              <a:r>
                <a:rPr lang="en-US" b="1" dirty="0">
                  <a:solidFill>
                    <a:schemeClr val="accent3">
                      <a:lumMod val="50000"/>
                    </a:schemeClr>
                  </a:solidFill>
                </a:rPr>
                <a:t>Strategy and Planning</a:t>
              </a:r>
            </a:p>
          </p:txBody>
        </p:sp>
      </p:grpSp>
      <p:grpSp>
        <p:nvGrpSpPr>
          <p:cNvPr id="9" name="Group 8"/>
          <p:cNvGrpSpPr/>
          <p:nvPr/>
        </p:nvGrpSpPr>
        <p:grpSpPr>
          <a:xfrm>
            <a:off x="3200400" y="4297028"/>
            <a:ext cx="8534400" cy="381000"/>
            <a:chOff x="3200400" y="4245073"/>
            <a:chExt cx="8534400" cy="381000"/>
          </a:xfrm>
        </p:grpSpPr>
        <p:sp>
          <p:nvSpPr>
            <p:cNvPr id="6" name="Right Arrow 5"/>
            <p:cNvSpPr/>
            <p:nvPr/>
          </p:nvSpPr>
          <p:spPr>
            <a:xfrm>
              <a:off x="3200400" y="4245073"/>
              <a:ext cx="4876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153400" y="4250907"/>
              <a:ext cx="3581400" cy="369332"/>
            </a:xfrm>
            <a:prstGeom prst="rect">
              <a:avLst/>
            </a:prstGeom>
            <a:noFill/>
          </p:spPr>
          <p:txBody>
            <a:bodyPr wrap="square" rtlCol="0">
              <a:spAutoFit/>
            </a:bodyPr>
            <a:lstStyle/>
            <a:p>
              <a:r>
                <a:rPr lang="en-US" b="1" dirty="0">
                  <a:solidFill>
                    <a:schemeClr val="accent3">
                      <a:lumMod val="50000"/>
                    </a:schemeClr>
                  </a:solidFill>
                </a:rPr>
                <a:t>Workshops and Listening Sessions</a:t>
              </a:r>
            </a:p>
          </p:txBody>
        </p:sp>
      </p:grpSp>
      <p:grpSp>
        <p:nvGrpSpPr>
          <p:cNvPr id="19" name="Group 18"/>
          <p:cNvGrpSpPr/>
          <p:nvPr/>
        </p:nvGrpSpPr>
        <p:grpSpPr>
          <a:xfrm>
            <a:off x="3733800" y="4795085"/>
            <a:ext cx="4343400" cy="381000"/>
            <a:chOff x="2209800" y="4800600"/>
            <a:chExt cx="4343400" cy="381000"/>
          </a:xfrm>
        </p:grpSpPr>
        <p:sp>
          <p:nvSpPr>
            <p:cNvPr id="7" name="Right Arrow 6"/>
            <p:cNvSpPr/>
            <p:nvPr/>
          </p:nvSpPr>
          <p:spPr>
            <a:xfrm>
              <a:off x="5067300" y="4800600"/>
              <a:ext cx="14859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209800" y="4806434"/>
              <a:ext cx="2667000" cy="369332"/>
            </a:xfrm>
            <a:prstGeom prst="rect">
              <a:avLst/>
            </a:prstGeom>
            <a:noFill/>
          </p:spPr>
          <p:txBody>
            <a:bodyPr wrap="square" rtlCol="0">
              <a:spAutoFit/>
            </a:bodyPr>
            <a:lstStyle/>
            <a:p>
              <a:pPr algn="r"/>
              <a:r>
                <a:rPr lang="en-US" b="1" dirty="0">
                  <a:solidFill>
                    <a:schemeClr val="accent3">
                      <a:lumMod val="50000"/>
                    </a:schemeClr>
                  </a:solidFill>
                </a:rPr>
                <a:t>Draft Plan Development</a:t>
              </a:r>
            </a:p>
          </p:txBody>
        </p:sp>
      </p:grpSp>
      <p:grpSp>
        <p:nvGrpSpPr>
          <p:cNvPr id="20" name="Group 19"/>
          <p:cNvGrpSpPr/>
          <p:nvPr/>
        </p:nvGrpSpPr>
        <p:grpSpPr>
          <a:xfrm>
            <a:off x="4953000" y="5293142"/>
            <a:ext cx="4419600" cy="381000"/>
            <a:chOff x="3429000" y="5181600"/>
            <a:chExt cx="4419600" cy="381000"/>
          </a:xfrm>
        </p:grpSpPr>
        <p:sp>
          <p:nvSpPr>
            <p:cNvPr id="8" name="Right Arrow 7"/>
            <p:cNvSpPr/>
            <p:nvPr/>
          </p:nvSpPr>
          <p:spPr>
            <a:xfrm>
              <a:off x="6934200" y="51816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29000" y="5187434"/>
              <a:ext cx="3352800" cy="369332"/>
            </a:xfrm>
            <a:prstGeom prst="rect">
              <a:avLst/>
            </a:prstGeom>
            <a:noFill/>
          </p:spPr>
          <p:txBody>
            <a:bodyPr wrap="square" rtlCol="0">
              <a:spAutoFit/>
            </a:bodyPr>
            <a:lstStyle/>
            <a:p>
              <a:pPr algn="r"/>
              <a:r>
                <a:rPr lang="en-US" b="1" dirty="0">
                  <a:solidFill>
                    <a:schemeClr val="accent3">
                      <a:lumMod val="50000"/>
                    </a:schemeClr>
                  </a:solidFill>
                </a:rPr>
                <a:t>Public Comment on Draft Plan</a:t>
              </a:r>
            </a:p>
          </p:txBody>
        </p:sp>
      </p:grpSp>
      <p:grpSp>
        <p:nvGrpSpPr>
          <p:cNvPr id="21" name="Group 20"/>
          <p:cNvGrpSpPr/>
          <p:nvPr/>
        </p:nvGrpSpPr>
        <p:grpSpPr>
          <a:xfrm>
            <a:off x="5391150" y="5791200"/>
            <a:ext cx="4857750" cy="381000"/>
            <a:chOff x="3867150" y="5739245"/>
            <a:chExt cx="4857750" cy="381000"/>
          </a:xfrm>
        </p:grpSpPr>
        <p:sp>
          <p:nvSpPr>
            <p:cNvPr id="15" name="Right Arrow 14"/>
            <p:cNvSpPr/>
            <p:nvPr/>
          </p:nvSpPr>
          <p:spPr>
            <a:xfrm>
              <a:off x="7810500" y="5739245"/>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67150" y="5745079"/>
              <a:ext cx="3752850" cy="369332"/>
            </a:xfrm>
            <a:prstGeom prst="rect">
              <a:avLst/>
            </a:prstGeom>
            <a:noFill/>
          </p:spPr>
          <p:txBody>
            <a:bodyPr wrap="square" rtlCol="0">
              <a:spAutoFit/>
            </a:bodyPr>
            <a:lstStyle/>
            <a:p>
              <a:pPr algn="r"/>
              <a:r>
                <a:rPr lang="en-US" b="1" dirty="0">
                  <a:solidFill>
                    <a:schemeClr val="accent3">
                      <a:lumMod val="50000"/>
                    </a:schemeClr>
                  </a:solidFill>
                </a:rPr>
                <a:t>Revised Plan Reviewed and Approved</a:t>
              </a:r>
            </a:p>
          </p:txBody>
        </p:sp>
      </p:grpSp>
      <p:sp>
        <p:nvSpPr>
          <p:cNvPr id="14" name="Date Placeholder 13"/>
          <p:cNvSpPr>
            <a:spLocks noGrp="1"/>
          </p:cNvSpPr>
          <p:nvPr>
            <p:ph type="dt" sz="half" idx="10"/>
          </p:nvPr>
        </p:nvSpPr>
        <p:spPr/>
        <p:txBody>
          <a:bodyPr/>
          <a:lstStyle/>
          <a:p>
            <a:fld id="{0B52462E-8F19-4CC2-B50B-36D2D836602B}" type="datetime1">
              <a:rPr lang="en-US" smtClean="0"/>
              <a:t>4/8/19</a:t>
            </a:fld>
            <a:endParaRPr lang="en-US"/>
          </a:p>
        </p:txBody>
      </p:sp>
      <p:sp>
        <p:nvSpPr>
          <p:cNvPr id="22" name="Slide Number Placeholder 21"/>
          <p:cNvSpPr>
            <a:spLocks noGrp="1"/>
          </p:cNvSpPr>
          <p:nvPr>
            <p:ph type="sldNum" sz="quarter" idx="12"/>
          </p:nvPr>
        </p:nvSpPr>
        <p:spPr/>
        <p:txBody>
          <a:bodyPr/>
          <a:lstStyle/>
          <a:p>
            <a:fld id="{7A1D7EA8-14F4-45BC-806B-D49C49C3D1BF}" type="slidenum">
              <a:rPr lang="en-US" smtClean="0"/>
              <a:t>5</a:t>
            </a:fld>
            <a:endParaRPr lang="en-US"/>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205143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b="1" dirty="0">
                <a:solidFill>
                  <a:schemeClr val="accent3">
                    <a:lumMod val="50000"/>
                  </a:schemeClr>
                </a:solidFill>
              </a:rPr>
              <a:t>Executive Order 80 Upcoming Events</a:t>
            </a:r>
          </a:p>
        </p:txBody>
      </p:sp>
      <p:sp>
        <p:nvSpPr>
          <p:cNvPr id="3" name="TextBox 2"/>
          <p:cNvSpPr txBox="1"/>
          <p:nvPr/>
        </p:nvSpPr>
        <p:spPr>
          <a:xfrm>
            <a:off x="609600" y="1143000"/>
            <a:ext cx="10972800" cy="4955203"/>
          </a:xfrm>
          <a:prstGeom prst="rect">
            <a:avLst/>
          </a:prstGeom>
          <a:noFill/>
        </p:spPr>
        <p:txBody>
          <a:bodyPr wrap="square" rtlCol="0">
            <a:spAutoFit/>
          </a:bodyPr>
          <a:lstStyle/>
          <a:p>
            <a:r>
              <a:rPr lang="en-US" sz="2400" b="1" dirty="0">
                <a:solidFill>
                  <a:schemeClr val="accent3">
                    <a:lumMod val="50000"/>
                  </a:schemeClr>
                </a:solidFill>
              </a:rPr>
              <a:t>March 29	Hickory Listening Session</a:t>
            </a:r>
          </a:p>
          <a:p>
            <a:r>
              <a:rPr lang="en-US" sz="2400" b="1" dirty="0">
                <a:solidFill>
                  <a:schemeClr val="accent3">
                    <a:lumMod val="50000"/>
                  </a:schemeClr>
                </a:solidFill>
              </a:rPr>
              <a:t>April 1		Clean Energy Plan Workshop 2</a:t>
            </a:r>
          </a:p>
          <a:p>
            <a:r>
              <a:rPr lang="en-US" sz="2400" b="1" dirty="0">
                <a:solidFill>
                  <a:schemeClr val="accent3">
                    <a:lumMod val="50000"/>
                  </a:schemeClr>
                </a:solidFill>
              </a:rPr>
              <a:t>April 11	Elizabeth City Listening Session</a:t>
            </a:r>
          </a:p>
          <a:p>
            <a:r>
              <a:rPr lang="en-US" sz="2400" b="1" dirty="0">
                <a:solidFill>
                  <a:schemeClr val="accent3">
                    <a:lumMod val="50000"/>
                  </a:schemeClr>
                </a:solidFill>
              </a:rPr>
              <a:t>April 22	Clean Energy Plan Workshop 3</a:t>
            </a:r>
          </a:p>
          <a:p>
            <a:r>
              <a:rPr lang="en-US" sz="2400" b="1" dirty="0">
                <a:solidFill>
                  <a:schemeClr val="accent3">
                    <a:lumMod val="50000"/>
                  </a:schemeClr>
                </a:solidFill>
              </a:rPr>
              <a:t>April 26	NC Climate Change Interagency Council</a:t>
            </a:r>
          </a:p>
          <a:p>
            <a:r>
              <a:rPr lang="en-US" sz="2400" b="1" dirty="0">
                <a:solidFill>
                  <a:schemeClr val="accent3">
                    <a:lumMod val="50000"/>
                  </a:schemeClr>
                </a:solidFill>
              </a:rPr>
              <a:t>May 7		Wilmington Listening Session</a:t>
            </a:r>
          </a:p>
          <a:p>
            <a:r>
              <a:rPr lang="en-US" sz="2800" b="1" u="sng" dirty="0">
                <a:solidFill>
                  <a:schemeClr val="accent3">
                    <a:lumMod val="50000"/>
                  </a:schemeClr>
                </a:solidFill>
              </a:rPr>
              <a:t>May 14	Charlotte Listening Session</a:t>
            </a:r>
          </a:p>
          <a:p>
            <a:r>
              <a:rPr lang="en-US" sz="2400" b="1" dirty="0">
                <a:solidFill>
                  <a:schemeClr val="accent3">
                    <a:lumMod val="50000"/>
                  </a:schemeClr>
                </a:solidFill>
              </a:rPr>
              <a:t>May 17	Greensboro Listening Session</a:t>
            </a:r>
          </a:p>
          <a:p>
            <a:r>
              <a:rPr lang="en-US" sz="2400" b="1" dirty="0">
                <a:solidFill>
                  <a:schemeClr val="accent3">
                    <a:lumMod val="50000"/>
                  </a:schemeClr>
                </a:solidFill>
              </a:rPr>
              <a:t>May 22	Clean Energy Plan Workshop 4</a:t>
            </a:r>
          </a:p>
          <a:p>
            <a:r>
              <a:rPr lang="en-US" sz="2400" b="1" dirty="0">
                <a:solidFill>
                  <a:schemeClr val="accent3">
                    <a:lumMod val="50000"/>
                  </a:schemeClr>
                </a:solidFill>
              </a:rPr>
              <a:t>June 5		Asheville Listening Session</a:t>
            </a:r>
          </a:p>
          <a:p>
            <a:r>
              <a:rPr lang="en-US" sz="2400" b="1" dirty="0">
                <a:solidFill>
                  <a:schemeClr val="accent3">
                    <a:lumMod val="50000"/>
                  </a:schemeClr>
                </a:solidFill>
              </a:rPr>
              <a:t>June 18	Greenville Listening Session</a:t>
            </a:r>
          </a:p>
          <a:p>
            <a:r>
              <a:rPr lang="en-US" sz="2400" b="1" dirty="0">
                <a:solidFill>
                  <a:schemeClr val="accent3">
                    <a:lumMod val="50000"/>
                  </a:schemeClr>
                </a:solidFill>
              </a:rPr>
              <a:t>June 26	Clean Energy Plan Workshop 5</a:t>
            </a:r>
          </a:p>
          <a:p>
            <a:r>
              <a:rPr lang="en-US" sz="2400" b="1" dirty="0">
                <a:solidFill>
                  <a:schemeClr val="accent3">
                    <a:lumMod val="50000"/>
                  </a:schemeClr>
                </a:solidFill>
              </a:rPr>
              <a:t>July 24		Clean Energy Plan Workshop 6</a:t>
            </a:r>
          </a:p>
        </p:txBody>
      </p:sp>
      <p:sp>
        <p:nvSpPr>
          <p:cNvPr id="4" name="Date Placeholder 3"/>
          <p:cNvSpPr>
            <a:spLocks noGrp="1"/>
          </p:cNvSpPr>
          <p:nvPr>
            <p:ph type="dt" sz="half" idx="10"/>
          </p:nvPr>
        </p:nvSpPr>
        <p:spPr/>
        <p:txBody>
          <a:bodyPr/>
          <a:lstStyle/>
          <a:p>
            <a:fld id="{684D707B-33D5-4147-A978-F47097A8E5DB}" type="datetime1">
              <a:rPr lang="en-US" smtClean="0"/>
              <a:t>4/8/19</a:t>
            </a:fld>
            <a:endParaRPr lang="en-US"/>
          </a:p>
        </p:txBody>
      </p:sp>
      <p:sp>
        <p:nvSpPr>
          <p:cNvPr id="6" name="Slide Number Placeholder 5"/>
          <p:cNvSpPr>
            <a:spLocks noGrp="1"/>
          </p:cNvSpPr>
          <p:nvPr>
            <p:ph type="sldNum" sz="quarter" idx="12"/>
          </p:nvPr>
        </p:nvSpPr>
        <p:spPr/>
        <p:txBody>
          <a:bodyPr/>
          <a:lstStyle/>
          <a:p>
            <a:fld id="{7A1D7EA8-14F4-45BC-806B-D49C49C3D1BF}" type="slidenum">
              <a:rPr lang="en-US" smtClean="0"/>
              <a:t>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3513698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rPr>
              <a:t>The Green New Deal</a:t>
            </a:r>
            <a:endParaRPr lang="en-US" b="1" dirty="0">
              <a:solidFill>
                <a:schemeClr val="accent3">
                  <a:lumMod val="50000"/>
                </a:schemeClr>
              </a:solidFill>
            </a:endParaRPr>
          </a:p>
        </p:txBody>
      </p:sp>
      <p:sp>
        <p:nvSpPr>
          <p:cNvPr id="3" name="Date Placeholder 2"/>
          <p:cNvSpPr>
            <a:spLocks noGrp="1"/>
          </p:cNvSpPr>
          <p:nvPr>
            <p:ph type="dt" sz="half" idx="10"/>
          </p:nvPr>
        </p:nvSpPr>
        <p:spPr/>
        <p:txBody>
          <a:bodyPr/>
          <a:lstStyle/>
          <a:p>
            <a:fld id="{A2584992-1183-4E6E-9C91-6CCE9ECC667D}" type="datetime1">
              <a:rPr lang="en-US" smtClean="0"/>
              <a:t>4/8/19</a:t>
            </a:fld>
            <a:endParaRPr lang="en-US"/>
          </a:p>
        </p:txBody>
      </p:sp>
      <p:sp>
        <p:nvSpPr>
          <p:cNvPr id="4" name="Slide Number Placeholder 3"/>
          <p:cNvSpPr>
            <a:spLocks noGrp="1"/>
          </p:cNvSpPr>
          <p:nvPr>
            <p:ph type="sldNum" sz="quarter" idx="12"/>
          </p:nvPr>
        </p:nvSpPr>
        <p:spPr/>
        <p:txBody>
          <a:bodyPr/>
          <a:lstStyle/>
          <a:p>
            <a:fld id="{7A1D7EA8-14F4-45BC-806B-D49C49C3D1BF}" type="slidenum">
              <a:rPr lang="en-US" smtClean="0"/>
              <a:t>7</a:t>
            </a:fld>
            <a:endParaRPr lang="en-US"/>
          </a:p>
        </p:txBody>
      </p:sp>
      <p:pic>
        <p:nvPicPr>
          <p:cNvPr id="5" name="Picture 4"/>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26159" y="2159159"/>
            <a:ext cx="2539682" cy="2539682"/>
          </a:xfrm>
          <a:prstGeom prst="rect">
            <a:avLst/>
          </a:prstGeom>
        </p:spPr>
      </p:pic>
    </p:spTree>
    <p:extLst>
      <p:ext uri="{BB962C8B-B14F-4D97-AF65-F5344CB8AC3E}">
        <p14:creationId xmlns:p14="http://schemas.microsoft.com/office/powerpoint/2010/main" val="25330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858000" cy="1143000"/>
          </a:xfrm>
        </p:spPr>
        <p:txBody>
          <a:bodyPr>
            <a:normAutofit/>
          </a:bodyPr>
          <a:lstStyle/>
          <a:p>
            <a:r>
              <a:rPr lang="en-US" b="1" dirty="0">
                <a:solidFill>
                  <a:schemeClr val="accent3">
                    <a:lumMod val="50000"/>
                  </a:schemeClr>
                </a:solidFill>
              </a:rPr>
              <a:t>Green New Deal</a:t>
            </a:r>
          </a:p>
        </p:txBody>
      </p:sp>
      <p:sp>
        <p:nvSpPr>
          <p:cNvPr id="3" name="TextBox 2"/>
          <p:cNvSpPr txBox="1"/>
          <p:nvPr/>
        </p:nvSpPr>
        <p:spPr>
          <a:xfrm>
            <a:off x="609600" y="1630740"/>
            <a:ext cx="5562600" cy="1938992"/>
          </a:xfrm>
          <a:prstGeom prst="rect">
            <a:avLst/>
          </a:prstGeom>
          <a:noFill/>
        </p:spPr>
        <p:txBody>
          <a:bodyPr wrap="square" rtlCol="0">
            <a:spAutoFit/>
          </a:bodyPr>
          <a:lstStyle/>
          <a:p>
            <a:r>
              <a:rPr lang="en-US" sz="2400" b="1" dirty="0">
                <a:solidFill>
                  <a:schemeClr val="accent3">
                    <a:lumMod val="50000"/>
                  </a:schemeClr>
                </a:solidFill>
              </a:rPr>
              <a:t>The Green New Deal is a massive economic stimulus with 3 essential pillars. There's a wide swath of popular policy ideas that would achieve all three pillars at once.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8118" y="2118583"/>
            <a:ext cx="2935244" cy="2878932"/>
          </a:xfrm>
          <a:prstGeom prst="rect">
            <a:avLst/>
          </a:prstGeom>
        </p:spPr>
      </p:pic>
      <p:sp>
        <p:nvSpPr>
          <p:cNvPr id="5" name="TextBox 4"/>
          <p:cNvSpPr txBox="1"/>
          <p:nvPr/>
        </p:nvSpPr>
        <p:spPr>
          <a:xfrm>
            <a:off x="1219200" y="4667071"/>
            <a:ext cx="6477000" cy="1200329"/>
          </a:xfrm>
          <a:prstGeom prst="rect">
            <a:avLst/>
          </a:prstGeom>
          <a:noFill/>
        </p:spPr>
        <p:txBody>
          <a:bodyPr wrap="square" rtlCol="0">
            <a:spAutoFit/>
          </a:bodyPr>
          <a:lstStyle/>
          <a:p>
            <a:pPr marL="457200" indent="-457200">
              <a:buFont typeface="+mj-lt"/>
              <a:buAutoNum type="arabicPeriod"/>
            </a:pPr>
            <a:r>
              <a:rPr lang="en-US" sz="2400" b="1" dirty="0">
                <a:solidFill>
                  <a:schemeClr val="accent3">
                    <a:lumMod val="50000"/>
                  </a:schemeClr>
                </a:solidFill>
              </a:rPr>
              <a:t>Tackling the climate crisis and toxic pollution</a:t>
            </a:r>
          </a:p>
          <a:p>
            <a:pPr marL="457200" indent="-457200">
              <a:buFont typeface="+mj-lt"/>
              <a:buAutoNum type="arabicPeriod"/>
            </a:pPr>
            <a:r>
              <a:rPr lang="en-US" sz="2400" b="1" dirty="0">
                <a:solidFill>
                  <a:schemeClr val="accent3">
                    <a:lumMod val="50000"/>
                  </a:schemeClr>
                </a:solidFill>
              </a:rPr>
              <a:t>Creating good, high-paying jobs</a:t>
            </a:r>
          </a:p>
          <a:p>
            <a:pPr marL="457200" indent="-457200">
              <a:buFont typeface="+mj-lt"/>
              <a:buAutoNum type="arabicPeriod"/>
            </a:pPr>
            <a:r>
              <a:rPr lang="en-US" sz="2400" b="1" dirty="0">
                <a:solidFill>
                  <a:schemeClr val="accent3">
                    <a:lumMod val="50000"/>
                  </a:schemeClr>
                </a:solidFill>
              </a:rPr>
              <a:t>Fighting racial, economic, and gender inequity</a:t>
            </a:r>
          </a:p>
        </p:txBody>
      </p:sp>
      <p:sp>
        <p:nvSpPr>
          <p:cNvPr id="7" name="Date Placeholder 6"/>
          <p:cNvSpPr>
            <a:spLocks noGrp="1"/>
          </p:cNvSpPr>
          <p:nvPr>
            <p:ph type="dt" sz="half" idx="10"/>
          </p:nvPr>
        </p:nvSpPr>
        <p:spPr/>
        <p:txBody>
          <a:bodyPr/>
          <a:lstStyle/>
          <a:p>
            <a:fld id="{1D49EF11-DE85-4A0E-BB04-FC04ADEEEB22}" type="datetime1">
              <a:rPr lang="en-US" smtClean="0"/>
              <a:t>4/8/19</a:t>
            </a:fld>
            <a:endParaRPr lang="en-US"/>
          </a:p>
        </p:txBody>
      </p:sp>
      <p:sp>
        <p:nvSpPr>
          <p:cNvPr id="9" name="Slide Number Placeholder 8"/>
          <p:cNvSpPr>
            <a:spLocks noGrp="1"/>
          </p:cNvSpPr>
          <p:nvPr>
            <p:ph type="sldNum" sz="quarter" idx="12"/>
          </p:nvPr>
        </p:nvSpPr>
        <p:spPr/>
        <p:txBody>
          <a:bodyPr/>
          <a:lstStyle/>
          <a:p>
            <a:fld id="{7A1D7EA8-14F4-45BC-806B-D49C49C3D1BF}" type="slidenum">
              <a:rPr lang="en-US" smtClean="0"/>
              <a:t>8</a:t>
            </a:fld>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5982" y="0"/>
            <a:ext cx="3416018" cy="1296257"/>
          </a:xfrm>
          <a:prstGeom prst="rect">
            <a:avLst/>
          </a:prstGeom>
        </p:spPr>
      </p:pic>
    </p:spTree>
    <p:extLst>
      <p:ext uri="{BB962C8B-B14F-4D97-AF65-F5344CB8AC3E}">
        <p14:creationId xmlns:p14="http://schemas.microsoft.com/office/powerpoint/2010/main" val="2583489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5982" y="-857"/>
            <a:ext cx="3416018" cy="1296257"/>
          </a:xfrm>
          <a:prstGeom prst="rect">
            <a:avLst/>
          </a:prstGeom>
        </p:spPr>
      </p:pic>
      <p:sp>
        <p:nvSpPr>
          <p:cNvPr id="2" name="Title 1"/>
          <p:cNvSpPr>
            <a:spLocks noGrp="1"/>
          </p:cNvSpPr>
          <p:nvPr>
            <p:ph type="title"/>
          </p:nvPr>
        </p:nvSpPr>
        <p:spPr>
          <a:xfrm>
            <a:off x="609600" y="0"/>
            <a:ext cx="7162800" cy="1143000"/>
          </a:xfrm>
        </p:spPr>
        <p:txBody>
          <a:bodyPr/>
          <a:lstStyle/>
          <a:p>
            <a:r>
              <a:rPr lang="en-US" b="1" dirty="0">
                <a:solidFill>
                  <a:schemeClr val="accent3">
                    <a:lumMod val="50000"/>
                  </a:schemeClr>
                </a:solidFill>
              </a:rPr>
              <a:t>What is a Green New Deal?</a:t>
            </a:r>
          </a:p>
        </p:txBody>
      </p:sp>
      <p:sp>
        <p:nvSpPr>
          <p:cNvPr id="3" name="TextBox 2"/>
          <p:cNvSpPr txBox="1"/>
          <p:nvPr/>
        </p:nvSpPr>
        <p:spPr>
          <a:xfrm>
            <a:off x="609600" y="1407616"/>
            <a:ext cx="10972800" cy="4154984"/>
          </a:xfrm>
          <a:prstGeom prst="rect">
            <a:avLst/>
          </a:prstGeom>
          <a:noFill/>
        </p:spPr>
        <p:txBody>
          <a:bodyPr wrap="square" rtlCol="0">
            <a:spAutoFit/>
          </a:bodyPr>
          <a:lstStyle/>
          <a:p>
            <a:r>
              <a:rPr lang="en-US" sz="2400" b="1" dirty="0">
                <a:solidFill>
                  <a:schemeClr val="accent3">
                    <a:lumMod val="50000"/>
                  </a:schemeClr>
                </a:solidFill>
              </a:rPr>
              <a:t>A Green New Deal is a big, bold transformation of the economy to tackle the twin crises of inequality and climate change. It would mobilize vast public resources to help us transition from an economy built on exploitation and fossil fuels to one driven by dignified work and clean energy. </a:t>
            </a:r>
          </a:p>
          <a:p>
            <a:endParaRPr lang="en-US" sz="2400" b="1" dirty="0">
              <a:solidFill>
                <a:schemeClr val="accent3">
                  <a:lumMod val="50000"/>
                </a:schemeClr>
              </a:solidFill>
            </a:endParaRPr>
          </a:p>
          <a:p>
            <a:r>
              <a:rPr lang="en-US" sz="2400" b="1" dirty="0">
                <a:solidFill>
                  <a:schemeClr val="accent3">
                    <a:lumMod val="50000"/>
                  </a:schemeClr>
                </a:solidFill>
              </a:rPr>
              <a:t>The status quo economy leaves millions behind. While padding the pockets of corporate polluters and billionaires, it exposes working class families, communities of color, and others to stagnant wages, toxic pollution, and dead-end jobs</a:t>
            </a:r>
            <a:r>
              <a:rPr lang="en-US" sz="2400" b="1" dirty="0" smtClean="0">
                <a:solidFill>
                  <a:schemeClr val="accent3">
                    <a:lumMod val="50000"/>
                  </a:schemeClr>
                </a:solidFill>
              </a:rPr>
              <a:t>.</a:t>
            </a:r>
          </a:p>
          <a:p>
            <a:endParaRPr lang="en-US" sz="2400" b="1" dirty="0">
              <a:solidFill>
                <a:schemeClr val="accent3">
                  <a:lumMod val="50000"/>
                </a:schemeClr>
              </a:solidFill>
            </a:endParaRPr>
          </a:p>
          <a:p>
            <a:r>
              <a:rPr lang="en-US" sz="2400" b="1" dirty="0">
                <a:solidFill>
                  <a:schemeClr val="accent3">
                    <a:lumMod val="50000"/>
                  </a:schemeClr>
                </a:solidFill>
              </a:rPr>
              <a:t>Climate change and inequality are inextricably linked. We cannot tackle one without addressing the other. A Green New Deal would take on both.</a:t>
            </a:r>
          </a:p>
        </p:txBody>
      </p:sp>
      <p:sp>
        <p:nvSpPr>
          <p:cNvPr id="5" name="Date Placeholder 4"/>
          <p:cNvSpPr>
            <a:spLocks noGrp="1"/>
          </p:cNvSpPr>
          <p:nvPr>
            <p:ph type="dt" sz="half" idx="10"/>
          </p:nvPr>
        </p:nvSpPr>
        <p:spPr/>
        <p:txBody>
          <a:bodyPr/>
          <a:lstStyle/>
          <a:p>
            <a:fld id="{3D4AA096-F2BC-49DF-A359-598F19B0FC47}" type="datetime1">
              <a:rPr lang="en-US" smtClean="0"/>
              <a:t>4/8/19</a:t>
            </a:fld>
            <a:endParaRPr lang="en-US"/>
          </a:p>
        </p:txBody>
      </p:sp>
      <p:sp>
        <p:nvSpPr>
          <p:cNvPr id="7" name="Slide Number Placeholder 6"/>
          <p:cNvSpPr>
            <a:spLocks noGrp="1"/>
          </p:cNvSpPr>
          <p:nvPr>
            <p:ph type="sldNum" sz="quarter" idx="12"/>
          </p:nvPr>
        </p:nvSpPr>
        <p:spPr/>
        <p:txBody>
          <a:bodyPr/>
          <a:lstStyle/>
          <a:p>
            <a:fld id="{7A1D7EA8-14F4-45BC-806B-D49C49C3D1BF}" type="slidenum">
              <a:rPr lang="en-US" smtClean="0"/>
              <a:t>9</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6300788"/>
            <a:ext cx="1468418" cy="557212"/>
          </a:xfrm>
          <a:prstGeom prst="rect">
            <a:avLst/>
          </a:prstGeom>
        </p:spPr>
      </p:pic>
    </p:spTree>
    <p:extLst>
      <p:ext uri="{BB962C8B-B14F-4D97-AF65-F5344CB8AC3E}">
        <p14:creationId xmlns:p14="http://schemas.microsoft.com/office/powerpoint/2010/main" val="2218386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960</Words>
  <Application>Microsoft Macintosh PowerPoint</Application>
  <PresentationFormat>Widescreen</PresentationFormat>
  <Paragraphs>136</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Governor’s Executive Order 80 and The Green New Deal  Gerry Kingsley CPG Chairperson</vt:lpstr>
      <vt:lpstr>Executive Order 80 – Sierra Club Statement</vt:lpstr>
      <vt:lpstr>Goals of Executive Order 80</vt:lpstr>
      <vt:lpstr>Executive Order 80 – Council and Plans</vt:lpstr>
      <vt:lpstr>DEQ’s Clean Energy Plan Development Process</vt:lpstr>
      <vt:lpstr>Executive Order 80 Upcoming Events</vt:lpstr>
      <vt:lpstr>The Green New Deal</vt:lpstr>
      <vt:lpstr>Green New Deal</vt:lpstr>
      <vt:lpstr>What is a Green New Deal?</vt:lpstr>
      <vt:lpstr>The Green New Deal</vt:lpstr>
      <vt:lpstr>What would a Green New Deal achieve?</vt:lpstr>
      <vt:lpstr>Criticisms of The Green New Deal</vt:lpstr>
      <vt:lpstr>Additional Resources</vt:lpstr>
      <vt:lpstr>Call to Action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Governor’s Executive Order 80 and The Green New Deal  Gerry Kingsley CPG Chairperson</dc:title>
  <dc:creator>Gerry</dc:creator>
  <cp:lastModifiedBy>Renee Reese</cp:lastModifiedBy>
  <cp:revision>47</cp:revision>
  <dcterms:created xsi:type="dcterms:W3CDTF">2019-03-26T20:33:09Z</dcterms:created>
  <dcterms:modified xsi:type="dcterms:W3CDTF">2019-04-08T15:33:10Z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e0460da3-4fe1-4632-867d-297d41bc6888</vt:lpwstr>
  </property>
  <property fmtid="{D5CDD505-2E9C-101B-9397-08002B2CF9AE}" pid="3" name="Classification">
    <vt:lpwstr>Unclassified</vt:lpwstr>
  </property>
  <property fmtid="{D5CDD505-2E9C-101B-9397-08002B2CF9AE}" pid="4" name="_NewReviewCycle">
    <vt:lpwstr/>
  </property>
  <property fmtid="{D5CDD505-2E9C-101B-9397-08002B2CF9AE}" pid="5" name="_AdHocReviewCycleID">
    <vt:i4>132983754</vt:i4>
  </property>
  <property fmtid="{D5CDD505-2E9C-101B-9397-08002B2CF9AE}" pid="6" name="_EmailSubject">
    <vt:lpwstr>I love Leah</vt:lpwstr>
  </property>
  <property fmtid="{D5CDD505-2E9C-101B-9397-08002B2CF9AE}" pid="7" name="_AuthorEmail">
    <vt:lpwstr>gerald.kingsley@bankofamerica.com</vt:lpwstr>
  </property>
  <property fmtid="{D5CDD505-2E9C-101B-9397-08002B2CF9AE}" pid="8" name="_AuthorEmailDisplayName">
    <vt:lpwstr>Kingsley, Gerry</vt:lpwstr>
  </property>
</Properties>
</file>