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dBDIMj3aIlCTzefCKH38i/Ge4G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425CC5-D840-F342-213D-E88846C6EC3F}" name="Peter Hansel" initials="PH" userId="762933bfa241712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EBC0B0A-E412-48B0-A3CD-801A806E03A8}">
  <a:tblStyle styleId="{AEBC0B0A-E412-48B0-A3CD-801A806E03A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9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f00c30619d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f00c30619d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f00c30619d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20" name="Google Shape;2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26" name="Google Shape;2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32" name="Google Shape;3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Privileged &amp; confidential; subject to Common Interest Agreement</a:t>
            </a:r>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Privileged &amp; confidential; subject to Common Interest Agreement</a:t>
            </a:r>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2F5496"/>
              </a:buClr>
              <a:buSzPts val="6000"/>
              <a:buFont typeface="Arial"/>
              <a:buNone/>
            </a:pPr>
            <a:r>
              <a:rPr lang="en-US" b="1">
                <a:solidFill>
                  <a:srgbClr val="2F5496"/>
                </a:solidFill>
                <a:latin typeface="Arial"/>
                <a:ea typeface="Arial"/>
                <a:cs typeface="Arial"/>
                <a:sym typeface="Arial"/>
              </a:rPr>
              <a:t>Potential CSAPR Reforms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419550" y="133165"/>
            <a:ext cx="11352900" cy="1325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990"/>
              <a:buNone/>
            </a:pPr>
            <a:r>
              <a:rPr lang="en-US" sz="2540" b="1" dirty="0">
                <a:solidFill>
                  <a:srgbClr val="2F5496"/>
                </a:solidFill>
                <a:latin typeface="Arial"/>
                <a:ea typeface="Arial"/>
                <a:cs typeface="Arial"/>
                <a:sym typeface="Arial"/>
              </a:rPr>
              <a:t>Reforms that EPA could consider in a CSAPR for the 2015 ozone NAAQS</a:t>
            </a:r>
            <a:endParaRPr sz="2440" b="1" dirty="0">
              <a:solidFill>
                <a:srgbClr val="2F5496"/>
              </a:solidFill>
              <a:latin typeface="Arial"/>
              <a:ea typeface="Arial"/>
              <a:cs typeface="Arial"/>
              <a:sym typeface="Arial"/>
            </a:endParaRPr>
          </a:p>
        </p:txBody>
      </p:sp>
      <p:sp>
        <p:nvSpPr>
          <p:cNvPr id="94" name="Google Shape;94;p3"/>
          <p:cNvSpPr txBox="1">
            <a:spLocks noGrp="1"/>
          </p:cNvSpPr>
          <p:nvPr>
            <p:ph type="body" idx="1"/>
          </p:nvPr>
        </p:nvSpPr>
        <p:spPr>
          <a:xfrm>
            <a:off x="914400" y="1458865"/>
            <a:ext cx="10515600" cy="4181590"/>
          </a:xfrm>
          <a:prstGeom prst="rect">
            <a:avLst/>
          </a:prstGeom>
          <a:noFill/>
          <a:ln>
            <a:noFill/>
          </a:ln>
        </p:spPr>
        <p:txBody>
          <a:bodyPr spcFirstLastPara="1" wrap="square" lIns="91425" tIns="45700" rIns="91425" bIns="45700" anchor="t" anchorCtr="0">
            <a:noAutofit/>
          </a:bodyPr>
          <a:lstStyle/>
          <a:p>
            <a:pPr marL="457200" lvl="0" indent="-317500" algn="l" rtl="0">
              <a:lnSpc>
                <a:spcPct val="100000"/>
              </a:lnSpc>
              <a:spcBef>
                <a:spcPts val="0"/>
              </a:spcBef>
              <a:spcAft>
                <a:spcPts val="0"/>
              </a:spcAft>
              <a:buSzPts val="1400"/>
              <a:buFont typeface="Calibri"/>
              <a:buChar char="●"/>
            </a:pPr>
            <a:r>
              <a:rPr lang="en-US" sz="1800" b="1" dirty="0"/>
              <a:t>Establish multi-tier structure</a:t>
            </a:r>
            <a:endParaRPr sz="1800" b="1" dirty="0"/>
          </a:p>
          <a:p>
            <a:pPr marL="914400" lvl="1" indent="-317500" algn="l" rtl="0">
              <a:lnSpc>
                <a:spcPct val="100000"/>
              </a:lnSpc>
              <a:spcBef>
                <a:spcPts val="1000"/>
              </a:spcBef>
              <a:spcAft>
                <a:spcPts val="0"/>
              </a:spcAft>
              <a:buSzPts val="1400"/>
              <a:buFont typeface="Calibri"/>
              <a:buChar char="○"/>
            </a:pPr>
            <a:r>
              <a:rPr lang="en-US" sz="1800" dirty="0"/>
              <a:t>Determine budgets based on different cost thresholds, depending on the level of a state’s contribution to downwind nonattainment.</a:t>
            </a:r>
          </a:p>
          <a:p>
            <a:pPr marL="596900" lvl="1" indent="0" algn="l" rtl="0">
              <a:lnSpc>
                <a:spcPct val="100000"/>
              </a:lnSpc>
              <a:spcBef>
                <a:spcPts val="0"/>
              </a:spcBef>
              <a:spcAft>
                <a:spcPts val="0"/>
              </a:spcAft>
              <a:buSzPts val="1400"/>
              <a:buNone/>
            </a:pPr>
            <a:endParaRPr sz="1800" dirty="0"/>
          </a:p>
          <a:p>
            <a:pPr marL="457200" lvl="0" indent="-317500" algn="l" rtl="0">
              <a:lnSpc>
                <a:spcPct val="100000"/>
              </a:lnSpc>
              <a:spcBef>
                <a:spcPts val="1000"/>
              </a:spcBef>
              <a:spcAft>
                <a:spcPts val="0"/>
              </a:spcAft>
              <a:buSzPts val="1400"/>
              <a:buFont typeface="Calibri"/>
              <a:buChar char="●"/>
            </a:pPr>
            <a:r>
              <a:rPr lang="en-US" sz="1800" b="1" dirty="0"/>
              <a:t>Account for unscheduled retirements in annual state budgets</a:t>
            </a:r>
            <a:endParaRPr sz="1800" b="1" dirty="0"/>
          </a:p>
          <a:p>
            <a:pPr marL="914400" lvl="1" indent="-317500" algn="l" rtl="0">
              <a:lnSpc>
                <a:spcPct val="100000"/>
              </a:lnSpc>
              <a:spcBef>
                <a:spcPts val="1000"/>
              </a:spcBef>
              <a:spcAft>
                <a:spcPts val="0"/>
              </a:spcAft>
              <a:buSzPts val="1400"/>
              <a:buFont typeface="Calibri"/>
              <a:buChar char="○"/>
            </a:pPr>
            <a:r>
              <a:rPr lang="en-US" sz="1800" dirty="0"/>
              <a:t>Remove allowances equivalent to a retired unit’s allocation from the budget.</a:t>
            </a:r>
          </a:p>
          <a:p>
            <a:pPr marL="596900" lvl="1" indent="0" algn="l" rtl="0">
              <a:lnSpc>
                <a:spcPct val="100000"/>
              </a:lnSpc>
              <a:spcBef>
                <a:spcPts val="0"/>
              </a:spcBef>
              <a:spcAft>
                <a:spcPts val="0"/>
              </a:spcAft>
              <a:buSzPts val="1400"/>
              <a:buNone/>
            </a:pPr>
            <a:endParaRPr sz="1800" dirty="0"/>
          </a:p>
          <a:p>
            <a:pPr marL="457200" lvl="0" indent="-317500" algn="l" rtl="0">
              <a:lnSpc>
                <a:spcPct val="100000"/>
              </a:lnSpc>
              <a:spcBef>
                <a:spcPts val="1000"/>
              </a:spcBef>
              <a:spcAft>
                <a:spcPts val="0"/>
              </a:spcAft>
              <a:buSzPts val="1400"/>
              <a:buFont typeface="Calibri"/>
              <a:buChar char="●"/>
            </a:pPr>
            <a:r>
              <a:rPr lang="en-US" sz="1800" b="1" dirty="0"/>
              <a:t>Control for oversupply of banked allowances</a:t>
            </a:r>
            <a:endParaRPr sz="1800" b="1" dirty="0"/>
          </a:p>
          <a:p>
            <a:pPr marL="914400" lvl="1" indent="-317500" algn="l" rtl="0">
              <a:lnSpc>
                <a:spcPct val="100000"/>
              </a:lnSpc>
              <a:spcBef>
                <a:spcPts val="1000"/>
              </a:spcBef>
              <a:spcAft>
                <a:spcPts val="0"/>
              </a:spcAft>
              <a:buSzPts val="1400"/>
              <a:buFont typeface="Calibri"/>
              <a:buChar char="○"/>
            </a:pPr>
            <a:r>
              <a:rPr lang="en-US" sz="1800" dirty="0"/>
              <a:t>Adjust the bank annually to prevent oversupply, or eliminate carryover of allowances from the previous CSAPR and/or year-to-year banking in the new CSAPR.</a:t>
            </a:r>
          </a:p>
          <a:p>
            <a:pPr marL="596900" lvl="1" indent="0" algn="l" rtl="0">
              <a:lnSpc>
                <a:spcPct val="100000"/>
              </a:lnSpc>
              <a:spcBef>
                <a:spcPts val="0"/>
              </a:spcBef>
              <a:spcAft>
                <a:spcPts val="0"/>
              </a:spcAft>
              <a:buSzPts val="1400"/>
              <a:buNone/>
            </a:pPr>
            <a:endParaRPr sz="1800" dirty="0"/>
          </a:p>
          <a:p>
            <a:pPr marL="457200" lvl="0" indent="-317500" algn="l" rtl="0">
              <a:lnSpc>
                <a:spcPct val="100000"/>
              </a:lnSpc>
              <a:spcBef>
                <a:spcPts val="1000"/>
              </a:spcBef>
              <a:spcAft>
                <a:spcPts val="0"/>
              </a:spcAft>
              <a:buSzPts val="1400"/>
              <a:buFont typeface="Calibri"/>
              <a:buChar char="●"/>
            </a:pPr>
            <a:r>
              <a:rPr lang="en-US" sz="1800" b="1" dirty="0"/>
              <a:t>Restrict interstate trading of allowances</a:t>
            </a:r>
            <a:endParaRPr sz="1800" b="1" dirty="0"/>
          </a:p>
          <a:p>
            <a:pPr marL="914400" lvl="1" indent="-317500" algn="l" rtl="0">
              <a:lnSpc>
                <a:spcPct val="100000"/>
              </a:lnSpc>
              <a:spcBef>
                <a:spcPts val="1000"/>
              </a:spcBef>
              <a:spcAft>
                <a:spcPts val="0"/>
              </a:spcAft>
              <a:buSzPts val="1400"/>
              <a:buFont typeface="Calibri"/>
              <a:buChar char="○"/>
            </a:pPr>
            <a:r>
              <a:rPr lang="en-US" sz="1800" dirty="0"/>
              <a:t>Constrain or completely disallow trading of allowances between states.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4"/>
          <p:cNvSpPr txBox="1">
            <a:spLocks noGrp="1"/>
          </p:cNvSpPr>
          <p:nvPr>
            <p:ph type="title"/>
          </p:nvPr>
        </p:nvSpPr>
        <p:spPr>
          <a:xfrm>
            <a:off x="838200" y="148050"/>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b="1">
                <a:solidFill>
                  <a:srgbClr val="2F5496"/>
                </a:solidFill>
                <a:latin typeface="Arial"/>
                <a:ea typeface="Arial"/>
                <a:cs typeface="Arial"/>
                <a:sym typeface="Arial"/>
              </a:rPr>
              <a:t>Establishing multiple tiers</a:t>
            </a:r>
            <a:endParaRPr/>
          </a:p>
        </p:txBody>
      </p:sp>
      <p:sp>
        <p:nvSpPr>
          <p:cNvPr id="100" name="Google Shape;100;p4"/>
          <p:cNvSpPr txBox="1">
            <a:spLocks noGrp="1"/>
          </p:cNvSpPr>
          <p:nvPr>
            <p:ph type="body" idx="1"/>
          </p:nvPr>
        </p:nvSpPr>
        <p:spPr>
          <a:xfrm>
            <a:off x="838200" y="1110434"/>
            <a:ext cx="10515600" cy="2693100"/>
          </a:xfrm>
          <a:prstGeom prst="rect">
            <a:avLst/>
          </a:prstGeom>
          <a:noFill/>
          <a:ln>
            <a:noFill/>
          </a:ln>
        </p:spPr>
        <p:txBody>
          <a:bodyPr spcFirstLastPara="1" wrap="square" lIns="91425" tIns="45700" rIns="91425" bIns="45700" anchor="t" anchorCtr="0">
            <a:normAutofit lnSpcReduction="10000"/>
          </a:bodyPr>
          <a:lstStyle/>
          <a:p>
            <a:pPr marL="0" indent="0">
              <a:lnSpc>
                <a:spcPct val="100000"/>
              </a:lnSpc>
              <a:buSzPts val="1400"/>
              <a:buNone/>
            </a:pPr>
            <a:r>
              <a:rPr lang="en-US" sz="2000" b="1" dirty="0"/>
              <a:t>Policy design</a:t>
            </a:r>
          </a:p>
          <a:p>
            <a:pPr marL="0" indent="0">
              <a:lnSpc>
                <a:spcPct val="100000"/>
              </a:lnSpc>
              <a:buSzPts val="1400"/>
              <a:buNone/>
            </a:pPr>
            <a:endParaRPr lang="en-US" sz="800" b="1" dirty="0"/>
          </a:p>
          <a:p>
            <a:pPr indent="-317500">
              <a:lnSpc>
                <a:spcPct val="110000"/>
              </a:lnSpc>
              <a:spcBef>
                <a:spcPts val="0"/>
              </a:spcBef>
              <a:buSzPts val="1400"/>
              <a:buFont typeface="Calibri"/>
              <a:buChar char="●"/>
            </a:pPr>
            <a:r>
              <a:rPr lang="en-US" sz="1700" dirty="0"/>
              <a:t>Set budgets for states that are higher contributors to downwind issues based on controls at a higher cost-per-ton threshold:</a:t>
            </a:r>
            <a:endParaRPr sz="1700" dirty="0"/>
          </a:p>
          <a:p>
            <a:pPr lvl="1" indent="-317500">
              <a:lnSpc>
                <a:spcPct val="110000"/>
              </a:lnSpc>
              <a:spcBef>
                <a:spcPts val="1000"/>
              </a:spcBef>
              <a:buSzPts val="1400"/>
              <a:buFont typeface="Calibri"/>
              <a:buChar char="○"/>
            </a:pPr>
            <a:r>
              <a:rPr lang="en-US" sz="1700" dirty="0"/>
              <a:t>Develop state budgets based on the control efficacy identified in traditional “knee-in-the-curve” analysis.</a:t>
            </a:r>
            <a:endParaRPr sz="1700" dirty="0"/>
          </a:p>
          <a:p>
            <a:pPr lvl="1" indent="-317500">
              <a:lnSpc>
                <a:spcPct val="110000"/>
              </a:lnSpc>
              <a:spcBef>
                <a:spcPts val="1000"/>
              </a:spcBef>
              <a:buSzPts val="1400"/>
              <a:buFont typeface="Calibri"/>
              <a:buChar char="○"/>
            </a:pPr>
            <a:r>
              <a:rPr lang="en-US" sz="1700" dirty="0"/>
              <a:t>If modeled downwind nonattainment or maintenance issues persist, focus on subset of upwind states with large pre-control linkages (e.g., &gt; 2 ppb contribution) to those remaining downwind monitors.  For this subset, EPA could establish budgets based on a higher cost-per-ton threshold.</a:t>
            </a:r>
            <a:endParaRPr sz="1700" dirty="0">
              <a:sym typeface="Times New Roman"/>
            </a:endParaRPr>
          </a:p>
        </p:txBody>
      </p:sp>
      <p:sp>
        <p:nvSpPr>
          <p:cNvPr id="103" name="Google Shape;103;p4"/>
          <p:cNvSpPr txBox="1">
            <a:spLocks noGrp="1"/>
          </p:cNvSpPr>
          <p:nvPr>
            <p:ph type="body" idx="1"/>
          </p:nvPr>
        </p:nvSpPr>
        <p:spPr>
          <a:xfrm>
            <a:off x="838200" y="3908817"/>
            <a:ext cx="10515600" cy="2424605"/>
          </a:xfrm>
          <a:prstGeom prst="rect">
            <a:avLst/>
          </a:prstGeom>
          <a:noFill/>
          <a:ln>
            <a:noFill/>
          </a:ln>
        </p:spPr>
        <p:txBody>
          <a:bodyPr spcFirstLastPara="1" wrap="square" lIns="91425" tIns="45700" rIns="91425" bIns="45700" anchor="t" anchorCtr="0">
            <a:noAutofit/>
          </a:bodyPr>
          <a:lstStyle/>
          <a:p>
            <a:pPr marL="0" indent="0">
              <a:spcBef>
                <a:spcPts val="0"/>
              </a:spcBef>
              <a:buSzPct val="120000"/>
              <a:buNone/>
              <a:tabLst>
                <a:tab pos="0" algn="l"/>
              </a:tabLst>
            </a:pPr>
            <a:r>
              <a:rPr lang="en-US" sz="2000" b="1" dirty="0"/>
              <a:t>Legal justification</a:t>
            </a:r>
          </a:p>
          <a:p>
            <a:pPr marL="0" indent="0">
              <a:spcBef>
                <a:spcPts val="0"/>
              </a:spcBef>
              <a:buSzPct val="120000"/>
              <a:buNone/>
              <a:tabLst>
                <a:tab pos="0" algn="l"/>
              </a:tabLst>
            </a:pPr>
            <a:endParaRPr lang="en-US" sz="2000" dirty="0"/>
          </a:p>
          <a:p>
            <a:pPr indent="-317500">
              <a:lnSpc>
                <a:spcPct val="100000"/>
              </a:lnSpc>
              <a:spcBef>
                <a:spcPts val="0"/>
              </a:spcBef>
              <a:buSzPts val="1400"/>
              <a:buFont typeface="Calibri"/>
              <a:buChar char="●"/>
            </a:pPr>
            <a:r>
              <a:rPr lang="en-US" sz="1700" dirty="0"/>
              <a:t>Using a single cost threshold perpetuates under-control by forgoing additional emission reductions from states contributing most to persistent nonattainment or maintenance issues.</a:t>
            </a:r>
          </a:p>
          <a:p>
            <a:pPr indent="-317500">
              <a:lnSpc>
                <a:spcPct val="100000"/>
              </a:lnSpc>
              <a:spcBef>
                <a:spcPts val="0"/>
              </a:spcBef>
              <a:buSzPts val="1400"/>
              <a:buFont typeface="Calibri"/>
              <a:buChar char="●"/>
            </a:pPr>
            <a:endParaRPr sz="1700" dirty="0"/>
          </a:p>
          <a:p>
            <a:pPr indent="-317500">
              <a:lnSpc>
                <a:spcPct val="100000"/>
              </a:lnSpc>
              <a:spcBef>
                <a:spcPts val="0"/>
              </a:spcBef>
              <a:buSzPts val="1400"/>
              <a:buFont typeface="Calibri"/>
              <a:buChar char="●"/>
            </a:pPr>
            <a:r>
              <a:rPr lang="en-US" sz="1700" dirty="0"/>
              <a:t>EPA could continue to apply the traditional factors in determining a state’s ‘significant contribution’ including abatement costs, emission reductions, and air quality improvements—as well as the degree to which a state contributes to downwind nonattainment.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5"/>
          <p:cNvPicPr preferRelativeResize="0"/>
          <p:nvPr/>
        </p:nvPicPr>
        <p:blipFill rotWithShape="1">
          <a:blip r:embed="rId3">
            <a:alphaModFix/>
          </a:blip>
          <a:srcRect b="13834"/>
          <a:stretch/>
        </p:blipFill>
        <p:spPr>
          <a:xfrm>
            <a:off x="1673531" y="1202544"/>
            <a:ext cx="8844938" cy="5426075"/>
          </a:xfrm>
          <a:prstGeom prst="rect">
            <a:avLst/>
          </a:prstGeom>
          <a:noFill/>
          <a:ln>
            <a:noFill/>
          </a:ln>
        </p:spPr>
      </p:pic>
      <p:sp>
        <p:nvSpPr>
          <p:cNvPr id="109" name="Google Shape;109;p5"/>
          <p:cNvSpPr txBox="1"/>
          <p:nvPr/>
        </p:nvSpPr>
        <p:spPr>
          <a:xfrm>
            <a:off x="838200" y="429144"/>
            <a:ext cx="10515600" cy="10020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2F5496"/>
              </a:buClr>
              <a:buSzPts val="3000"/>
              <a:buFont typeface="Arial"/>
              <a:buNone/>
            </a:pPr>
            <a:r>
              <a:rPr lang="en-US" sz="3200" b="1" i="0" u="none" strike="noStrike" cap="none">
                <a:solidFill>
                  <a:srgbClr val="2F5496"/>
                </a:solidFill>
                <a:latin typeface="Arial"/>
                <a:ea typeface="Arial"/>
                <a:cs typeface="Arial"/>
                <a:sym typeface="Arial"/>
              </a:rPr>
              <a:t>Two</a:t>
            </a:r>
            <a:r>
              <a:rPr lang="en-US" sz="3200" b="1">
                <a:solidFill>
                  <a:srgbClr val="2F5496"/>
                </a:solidFill>
              </a:rPr>
              <a:t>-</a:t>
            </a:r>
            <a:r>
              <a:rPr lang="en-US" sz="3200" b="1" i="0" u="none" strike="noStrike" cap="none">
                <a:solidFill>
                  <a:srgbClr val="2F5496"/>
                </a:solidFill>
                <a:latin typeface="Arial"/>
                <a:ea typeface="Arial"/>
                <a:cs typeface="Arial"/>
                <a:sym typeface="Arial"/>
              </a:rPr>
              <a:t>Tier </a:t>
            </a:r>
            <a:r>
              <a:rPr lang="en-US" sz="3200" b="1">
                <a:solidFill>
                  <a:srgbClr val="2F5496"/>
                </a:solidFill>
              </a:rPr>
              <a:t>Structure</a:t>
            </a:r>
            <a:r>
              <a:rPr lang="en-US" sz="3200" b="1" i="0" u="none" strike="noStrike" cap="none">
                <a:solidFill>
                  <a:srgbClr val="2F5496"/>
                </a:solidFill>
                <a:latin typeface="Arial"/>
                <a:ea typeface="Arial"/>
                <a:cs typeface="Arial"/>
                <a:sym typeface="Arial"/>
              </a:rPr>
              <a:t> with 2 ppb </a:t>
            </a:r>
            <a:r>
              <a:rPr lang="en-US" sz="3200" b="1">
                <a:solidFill>
                  <a:srgbClr val="2F5496"/>
                </a:solidFill>
              </a:rPr>
              <a:t>C</a:t>
            </a:r>
            <a:r>
              <a:rPr lang="en-US" sz="3200" b="1" i="0" u="none" strike="noStrike" cap="none">
                <a:solidFill>
                  <a:srgbClr val="2F5496"/>
                </a:solidFill>
                <a:latin typeface="Arial"/>
                <a:ea typeface="Arial"/>
                <a:cs typeface="Arial"/>
                <a:sym typeface="Arial"/>
              </a:rPr>
              <a:t>utoff</a:t>
            </a:r>
            <a:endParaRPr sz="1200" b="1" i="0" u="none" strike="noStrike" cap="none">
              <a:solidFill>
                <a:srgbClr val="2F5496"/>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b="1">
                <a:solidFill>
                  <a:srgbClr val="2F5496"/>
                </a:solidFill>
                <a:latin typeface="Arial"/>
                <a:ea typeface="Arial"/>
                <a:cs typeface="Arial"/>
                <a:sym typeface="Arial"/>
              </a:rPr>
              <a:t>Accounting for unscheduled retirements</a:t>
            </a:r>
            <a:endParaRPr/>
          </a:p>
        </p:txBody>
      </p:sp>
      <p:sp>
        <p:nvSpPr>
          <p:cNvPr id="115" name="Google Shape;115;p7"/>
          <p:cNvSpPr txBox="1">
            <a:spLocks noGrp="1"/>
          </p:cNvSpPr>
          <p:nvPr>
            <p:ph type="body" idx="1"/>
          </p:nvPr>
        </p:nvSpPr>
        <p:spPr>
          <a:xfrm>
            <a:off x="908700" y="1424239"/>
            <a:ext cx="10515600" cy="2700086"/>
          </a:xfrm>
          <a:prstGeom prst="rect">
            <a:avLst/>
          </a:prstGeom>
          <a:noFill/>
          <a:ln>
            <a:noFill/>
          </a:ln>
        </p:spPr>
        <p:txBody>
          <a:bodyPr spcFirstLastPara="1" wrap="square" lIns="91425" tIns="45700" rIns="91425" bIns="45700" anchor="t" anchorCtr="0">
            <a:normAutofit lnSpcReduction="10000"/>
          </a:bodyPr>
          <a:lstStyle/>
          <a:p>
            <a:pPr marL="0" indent="0">
              <a:lnSpc>
                <a:spcPct val="80000"/>
              </a:lnSpc>
              <a:spcBef>
                <a:spcPts val="0"/>
              </a:spcBef>
              <a:buSzPts val="1400"/>
              <a:buNone/>
            </a:pPr>
            <a:r>
              <a:rPr lang="en-US" sz="2000" b="1" dirty="0"/>
              <a:t>Policy design</a:t>
            </a:r>
          </a:p>
          <a:p>
            <a:pPr marL="0" indent="0">
              <a:lnSpc>
                <a:spcPct val="80000"/>
              </a:lnSpc>
              <a:spcBef>
                <a:spcPts val="0"/>
              </a:spcBef>
              <a:buSzPts val="1400"/>
              <a:buNone/>
            </a:pPr>
            <a:endParaRPr lang="en-US" sz="1700" dirty="0"/>
          </a:p>
          <a:p>
            <a:pPr indent="-317500">
              <a:lnSpc>
                <a:spcPct val="100000"/>
              </a:lnSpc>
              <a:spcBef>
                <a:spcPts val="0"/>
              </a:spcBef>
              <a:buSzPts val="1400"/>
              <a:buFont typeface="Calibri"/>
              <a:buChar char="●"/>
            </a:pPr>
            <a:r>
              <a:rPr lang="en-US" sz="1700" dirty="0"/>
              <a:t>Annually adjust state budgets to reflect emission reductions (or increases) from unscheduled retirements (or additions) of electric generating units:</a:t>
            </a:r>
          </a:p>
          <a:p>
            <a:pPr lvl="1" indent="-317500">
              <a:lnSpc>
                <a:spcPct val="100000"/>
              </a:lnSpc>
              <a:spcBef>
                <a:spcPts val="1000"/>
              </a:spcBef>
              <a:buSzPts val="1400"/>
              <a:buFont typeface="Calibri"/>
              <a:buChar char="○"/>
            </a:pPr>
            <a:r>
              <a:rPr lang="en-US" sz="1700" dirty="0"/>
              <a:t>Option A: Stop allocating allowances to a retired unit immediately &amp; remove those allowances from the state budget.</a:t>
            </a:r>
          </a:p>
          <a:p>
            <a:pPr lvl="1" indent="-317500">
              <a:lnSpc>
                <a:spcPct val="100000"/>
              </a:lnSpc>
              <a:spcBef>
                <a:spcPts val="1000"/>
              </a:spcBef>
              <a:buSzPts val="1400"/>
              <a:buFont typeface="Calibri"/>
              <a:buChar char="○"/>
            </a:pPr>
            <a:r>
              <a:rPr lang="en-US" sz="1700" dirty="0"/>
              <a:t>Option B: Continue allocating allowances to a retired unit for a few years &amp; remove equivalent allowances from a set-aside within the state budget.</a:t>
            </a:r>
          </a:p>
          <a:p>
            <a:pPr lvl="1" indent="-317500">
              <a:lnSpc>
                <a:spcPct val="100000"/>
              </a:lnSpc>
              <a:spcBef>
                <a:spcPts val="1000"/>
              </a:spcBef>
              <a:buSzPts val="1400"/>
              <a:buFont typeface="Calibri"/>
              <a:buChar char="○"/>
            </a:pPr>
            <a:r>
              <a:rPr lang="en-US" sz="1700" dirty="0"/>
              <a:t>Add allowances to the state budget for unscheduled additions (obviating the New Unit Set Aside).</a:t>
            </a:r>
            <a:endParaRPr sz="1700" dirty="0"/>
          </a:p>
        </p:txBody>
      </p:sp>
      <p:sp>
        <p:nvSpPr>
          <p:cNvPr id="118" name="Google Shape;118;p7"/>
          <p:cNvSpPr txBox="1">
            <a:spLocks noGrp="1"/>
          </p:cNvSpPr>
          <p:nvPr>
            <p:ph type="body" idx="1"/>
          </p:nvPr>
        </p:nvSpPr>
        <p:spPr>
          <a:xfrm>
            <a:off x="908700" y="4124325"/>
            <a:ext cx="10515600" cy="2406314"/>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SzPts val="1400"/>
              <a:buNone/>
            </a:pPr>
            <a:r>
              <a:rPr lang="en-US" sz="2000" b="1" dirty="0"/>
              <a:t>Legal justification</a:t>
            </a:r>
            <a:endParaRPr lang="en-US" sz="1700" dirty="0"/>
          </a:p>
          <a:p>
            <a:pPr indent="-317500">
              <a:lnSpc>
                <a:spcPct val="100000"/>
              </a:lnSpc>
              <a:spcBef>
                <a:spcPts val="0"/>
              </a:spcBef>
              <a:buSzPts val="1400"/>
              <a:buFont typeface="Calibri"/>
              <a:buChar char="●"/>
            </a:pPr>
            <a:endParaRPr lang="en-US" sz="1700" dirty="0"/>
          </a:p>
          <a:p>
            <a:pPr indent="-317500">
              <a:lnSpc>
                <a:spcPct val="100000"/>
              </a:lnSpc>
              <a:spcBef>
                <a:spcPts val="0"/>
              </a:spcBef>
              <a:buSzPts val="1400"/>
              <a:buFont typeface="Calibri"/>
              <a:buChar char="●"/>
            </a:pPr>
            <a:r>
              <a:rPr lang="en-US" sz="1700" dirty="0"/>
              <a:t>Would be consistent with EPA’s previous rationale for accounting for emission reductions from scheduled retirements: ensuring that each state eliminates its significant contribution by deploying cost-effective controls at the current fleet of EGUs.</a:t>
            </a:r>
          </a:p>
          <a:p>
            <a:pPr indent="-317500">
              <a:lnSpc>
                <a:spcPct val="100000"/>
              </a:lnSpc>
              <a:spcBef>
                <a:spcPts val="0"/>
              </a:spcBef>
              <a:buSzPts val="1400"/>
              <a:buFont typeface="Calibri"/>
              <a:buChar char="●"/>
            </a:pPr>
            <a:endParaRPr lang="en-US" sz="1700" dirty="0"/>
          </a:p>
          <a:p>
            <a:pPr indent="-317500">
              <a:lnSpc>
                <a:spcPct val="100000"/>
              </a:lnSpc>
              <a:spcBef>
                <a:spcPts val="0"/>
              </a:spcBef>
              <a:buSzPts val="1400"/>
              <a:buFont typeface="Calibri"/>
              <a:buChar char="●"/>
            </a:pPr>
            <a:r>
              <a:rPr lang="en-US" sz="1700" dirty="0"/>
              <a:t>Under the current approach, emission reductions from unscheduled retirements may vastly overcompensate for emission increases from unscheduled additions, weakening the rule and necessitating revisions.</a:t>
            </a:r>
            <a:endParaRPr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b="1">
                <a:solidFill>
                  <a:srgbClr val="2F5496"/>
                </a:solidFill>
                <a:latin typeface="Arial"/>
                <a:ea typeface="Arial"/>
                <a:cs typeface="Arial"/>
                <a:sym typeface="Arial"/>
              </a:rPr>
              <a:t>Annually adjusting banked allowances</a:t>
            </a:r>
            <a:endParaRPr/>
          </a:p>
        </p:txBody>
      </p:sp>
      <p:sp>
        <p:nvSpPr>
          <p:cNvPr id="124" name="Google Shape;124;p6"/>
          <p:cNvSpPr txBox="1">
            <a:spLocks noGrp="1"/>
          </p:cNvSpPr>
          <p:nvPr>
            <p:ph type="body" idx="1"/>
          </p:nvPr>
        </p:nvSpPr>
        <p:spPr>
          <a:xfrm>
            <a:off x="924500" y="1690688"/>
            <a:ext cx="10515600" cy="1721309"/>
          </a:xfrm>
          <a:prstGeom prst="rect">
            <a:avLst/>
          </a:prstGeom>
          <a:noFill/>
          <a:ln>
            <a:noFill/>
          </a:ln>
        </p:spPr>
        <p:txBody>
          <a:bodyPr spcFirstLastPara="1" wrap="square" lIns="91425" tIns="45700" rIns="91425" bIns="45700" anchor="t" anchorCtr="0">
            <a:normAutofit/>
          </a:bodyPr>
          <a:lstStyle/>
          <a:p>
            <a:pPr marL="0" indent="0">
              <a:lnSpc>
                <a:spcPct val="100000"/>
              </a:lnSpc>
              <a:spcBef>
                <a:spcPts val="0"/>
              </a:spcBef>
              <a:buNone/>
            </a:pPr>
            <a:r>
              <a:rPr lang="en-US" sz="2000" b="1" dirty="0"/>
              <a:t>Policy design</a:t>
            </a:r>
          </a:p>
          <a:p>
            <a:pPr marL="0" indent="0">
              <a:lnSpc>
                <a:spcPct val="100000"/>
              </a:lnSpc>
              <a:spcBef>
                <a:spcPts val="0"/>
              </a:spcBef>
              <a:buNone/>
            </a:pPr>
            <a:endParaRPr lang="en-US" sz="1800" b="1" dirty="0"/>
          </a:p>
          <a:p>
            <a:pPr indent="-317500">
              <a:lnSpc>
                <a:spcPct val="100000"/>
              </a:lnSpc>
              <a:spcBef>
                <a:spcPts val="0"/>
              </a:spcBef>
              <a:buSzPts val="1400"/>
              <a:buFont typeface="Calibri"/>
              <a:buChar char="●"/>
            </a:pPr>
            <a:r>
              <a:rPr lang="en-US" sz="1700" dirty="0"/>
              <a:t>For each set of states at a given cost threshold, after each ozone season, apply an adjustment factor to the banked allowances in each account to reduce the total number of banked allowances to the sum of the variability limits within the set of states.</a:t>
            </a:r>
            <a:endParaRPr sz="1700" dirty="0"/>
          </a:p>
        </p:txBody>
      </p:sp>
      <p:sp>
        <p:nvSpPr>
          <p:cNvPr id="127" name="Google Shape;127;p6"/>
          <p:cNvSpPr txBox="1">
            <a:spLocks noGrp="1"/>
          </p:cNvSpPr>
          <p:nvPr>
            <p:ph type="body" idx="1"/>
          </p:nvPr>
        </p:nvSpPr>
        <p:spPr>
          <a:xfrm>
            <a:off x="924500" y="3429000"/>
            <a:ext cx="10515600" cy="2191444"/>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None/>
            </a:pPr>
            <a:r>
              <a:rPr lang="en-US" sz="2000" b="1" dirty="0"/>
              <a:t>Legal justification</a:t>
            </a:r>
          </a:p>
          <a:p>
            <a:pPr marL="114300" indent="0">
              <a:lnSpc>
                <a:spcPct val="100000"/>
              </a:lnSpc>
              <a:spcBef>
                <a:spcPts val="0"/>
              </a:spcBef>
              <a:buNone/>
            </a:pPr>
            <a:endParaRPr lang="en-US" sz="1800" dirty="0"/>
          </a:p>
          <a:p>
            <a:pPr indent="-317500">
              <a:lnSpc>
                <a:spcPct val="100000"/>
              </a:lnSpc>
              <a:spcBef>
                <a:spcPts val="0"/>
              </a:spcBef>
              <a:buSzPts val="1400"/>
              <a:buFont typeface="Calibri"/>
              <a:buChar char="●"/>
            </a:pPr>
            <a:r>
              <a:rPr lang="en-US" sz="1700" dirty="0"/>
              <a:t>Could lessen the risk of exceeding assurance levels by foreclosing a large surplus of allowances.</a:t>
            </a:r>
          </a:p>
          <a:p>
            <a:pPr indent="-317500">
              <a:lnSpc>
                <a:spcPct val="100000"/>
              </a:lnSpc>
              <a:spcBef>
                <a:spcPts val="0"/>
              </a:spcBef>
              <a:buSzPts val="1400"/>
              <a:buFont typeface="Calibri"/>
              <a:buChar char="●"/>
            </a:pPr>
            <a:endParaRPr sz="1700" dirty="0"/>
          </a:p>
          <a:p>
            <a:pPr indent="-317500">
              <a:lnSpc>
                <a:spcPct val="100000"/>
              </a:lnSpc>
              <a:spcBef>
                <a:spcPts val="0"/>
              </a:spcBef>
              <a:buSzPts val="1400"/>
              <a:buFont typeface="Calibri"/>
              <a:buChar char="●"/>
            </a:pPr>
            <a:r>
              <a:rPr lang="en-US" sz="1700" dirty="0"/>
              <a:t>Annually adjusting the size of the bank could maintain market liquidity without jeopardizing effectiveness.</a:t>
            </a:r>
            <a:endParaRPr sz="1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b="1">
                <a:solidFill>
                  <a:srgbClr val="2F5496"/>
                </a:solidFill>
                <a:latin typeface="Arial"/>
                <a:ea typeface="Arial"/>
                <a:cs typeface="Arial"/>
                <a:sym typeface="Arial"/>
              </a:rPr>
              <a:t>Eliminating banked allowances</a:t>
            </a:r>
            <a:endParaRPr/>
          </a:p>
        </p:txBody>
      </p:sp>
      <p:sp>
        <p:nvSpPr>
          <p:cNvPr id="133" name="Google Shape;133;p8"/>
          <p:cNvSpPr txBox="1">
            <a:spLocks noGrp="1"/>
          </p:cNvSpPr>
          <p:nvPr>
            <p:ph type="body" idx="1"/>
          </p:nvPr>
        </p:nvSpPr>
        <p:spPr>
          <a:xfrm>
            <a:off x="900950" y="1472665"/>
            <a:ext cx="10515600" cy="1956335"/>
          </a:xfrm>
          <a:prstGeom prst="rect">
            <a:avLst/>
          </a:prstGeom>
          <a:noFill/>
          <a:ln>
            <a:noFill/>
          </a:ln>
        </p:spPr>
        <p:txBody>
          <a:bodyPr spcFirstLastPara="1" wrap="square" lIns="91425" tIns="45700" rIns="91425" bIns="45700" anchor="t" anchorCtr="0">
            <a:normAutofit/>
          </a:bodyPr>
          <a:lstStyle/>
          <a:p>
            <a:pPr marL="0" indent="0">
              <a:lnSpc>
                <a:spcPct val="100000"/>
              </a:lnSpc>
              <a:spcBef>
                <a:spcPts val="0"/>
              </a:spcBef>
              <a:buSzPts val="1400"/>
              <a:buNone/>
            </a:pPr>
            <a:r>
              <a:rPr lang="en-US" sz="2000" b="1" dirty="0"/>
              <a:t>Policy design</a:t>
            </a:r>
          </a:p>
          <a:p>
            <a:pPr marL="0" indent="0">
              <a:lnSpc>
                <a:spcPct val="100000"/>
              </a:lnSpc>
              <a:spcBef>
                <a:spcPts val="0"/>
              </a:spcBef>
              <a:buSzPts val="1400"/>
              <a:buNone/>
            </a:pPr>
            <a:endParaRPr lang="en-US" sz="2000" b="1" dirty="0"/>
          </a:p>
          <a:p>
            <a:pPr indent="-317500">
              <a:lnSpc>
                <a:spcPct val="100000"/>
              </a:lnSpc>
              <a:spcBef>
                <a:spcPts val="0"/>
              </a:spcBef>
              <a:buSzPts val="1400"/>
              <a:buFont typeface="Calibri"/>
              <a:buChar char="●"/>
            </a:pPr>
            <a:r>
              <a:rPr lang="en-US" sz="1700" dirty="0"/>
              <a:t>Prohibit sources from using allowances issued in a previous program and/or in a previous control period.</a:t>
            </a:r>
          </a:p>
          <a:p>
            <a:pPr indent="-317500">
              <a:lnSpc>
                <a:spcPct val="100000"/>
              </a:lnSpc>
              <a:spcBef>
                <a:spcPts val="0"/>
              </a:spcBef>
              <a:buSzPts val="1400"/>
              <a:buFont typeface="Calibri"/>
              <a:buChar char="●"/>
            </a:pPr>
            <a:endParaRPr sz="1700" dirty="0"/>
          </a:p>
          <a:p>
            <a:pPr indent="-317500">
              <a:lnSpc>
                <a:spcPct val="100000"/>
              </a:lnSpc>
              <a:spcBef>
                <a:spcPts val="0"/>
              </a:spcBef>
              <a:buSzPts val="1400"/>
              <a:buFont typeface="Calibri"/>
              <a:buChar char="●"/>
            </a:pPr>
            <a:r>
              <a:rPr lang="en-US" sz="1700" dirty="0"/>
              <a:t>Provide alternative forms of compliance flexibility, potentially:</a:t>
            </a:r>
            <a:endParaRPr sz="1700" dirty="0"/>
          </a:p>
          <a:p>
            <a:pPr lvl="1" indent="-317500">
              <a:lnSpc>
                <a:spcPct val="100000"/>
              </a:lnSpc>
              <a:spcBef>
                <a:spcPts val="1000"/>
              </a:spcBef>
              <a:buSzPts val="1400"/>
              <a:buFont typeface="Calibri"/>
              <a:buChar char="○"/>
            </a:pPr>
            <a:r>
              <a:rPr lang="en-US" sz="1700" dirty="0"/>
              <a:t>Could create a reserve of allowances available at a premium, up to the state’s assurance level.</a:t>
            </a:r>
            <a:endParaRPr sz="1700" dirty="0"/>
          </a:p>
        </p:txBody>
      </p:sp>
      <p:sp>
        <p:nvSpPr>
          <p:cNvPr id="136" name="Google Shape;136;p8"/>
          <p:cNvSpPr txBox="1">
            <a:spLocks noGrp="1"/>
          </p:cNvSpPr>
          <p:nvPr>
            <p:ph type="body" idx="1"/>
          </p:nvPr>
        </p:nvSpPr>
        <p:spPr>
          <a:xfrm>
            <a:off x="900950" y="3429000"/>
            <a:ext cx="10515600" cy="2665500"/>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SzPct val="82738"/>
              <a:buNone/>
            </a:pPr>
            <a:r>
              <a:rPr lang="en-US" sz="1900" b="1" dirty="0"/>
              <a:t>Legal justification</a:t>
            </a:r>
          </a:p>
          <a:p>
            <a:pPr marL="0" indent="0">
              <a:lnSpc>
                <a:spcPct val="100000"/>
              </a:lnSpc>
              <a:spcBef>
                <a:spcPts val="0"/>
              </a:spcBef>
              <a:buSzPct val="82738"/>
              <a:buNone/>
            </a:pPr>
            <a:endParaRPr lang="en-US" sz="2000" b="1" dirty="0"/>
          </a:p>
          <a:p>
            <a:pPr indent="-317500">
              <a:lnSpc>
                <a:spcPct val="100000"/>
              </a:lnSpc>
              <a:spcBef>
                <a:spcPts val="0"/>
              </a:spcBef>
              <a:buSzPts val="1400"/>
              <a:buFont typeface="Calibri"/>
              <a:buChar char="●"/>
            </a:pPr>
            <a:r>
              <a:rPr lang="en-US" sz="1700" dirty="0"/>
              <a:t>Could lessen the risk of exceeding assurance levels by foreclosing a large surplus of allowances.</a:t>
            </a:r>
            <a:endParaRPr sz="1700" dirty="0"/>
          </a:p>
          <a:p>
            <a:pPr lvl="1" indent="-317500">
              <a:lnSpc>
                <a:spcPct val="100000"/>
              </a:lnSpc>
              <a:spcBef>
                <a:spcPts val="1000"/>
              </a:spcBef>
              <a:buSzPts val="1400"/>
              <a:buFont typeface="Calibri"/>
              <a:buChar char="○"/>
            </a:pPr>
            <a:r>
              <a:rPr lang="en-US" sz="1700" dirty="0"/>
              <a:t>Carrying over allowances from a program based on a lower cost threshold could exacerbate this risk.</a:t>
            </a:r>
          </a:p>
          <a:p>
            <a:pPr indent="-317500">
              <a:lnSpc>
                <a:spcPct val="100000"/>
              </a:lnSpc>
              <a:spcBef>
                <a:spcPts val="0"/>
              </a:spcBef>
              <a:buSzPts val="1400"/>
              <a:buFont typeface="Calibri"/>
              <a:buChar char="●"/>
            </a:pPr>
            <a:endParaRPr lang="en-US" sz="1700" dirty="0"/>
          </a:p>
          <a:p>
            <a:pPr indent="-317500">
              <a:lnSpc>
                <a:spcPct val="100000"/>
              </a:lnSpc>
              <a:spcBef>
                <a:spcPts val="0"/>
              </a:spcBef>
              <a:buSzPts val="1400"/>
              <a:buFont typeface="Calibri"/>
              <a:buChar char="●"/>
            </a:pPr>
            <a:r>
              <a:rPr lang="en-US" sz="1700" dirty="0"/>
              <a:t>There may be sufficient incentive, without banking, for early reductions of emissions with tighter budgets.</a:t>
            </a:r>
            <a:endParaRPr sz="1700" dirty="0"/>
          </a:p>
          <a:p>
            <a:pPr lvl="1" indent="-317500">
              <a:lnSpc>
                <a:spcPct val="100000"/>
              </a:lnSpc>
              <a:spcBef>
                <a:spcPts val="1000"/>
              </a:spcBef>
              <a:buSzPts val="1400"/>
              <a:buFont typeface="Calibri"/>
              <a:buChar char="○"/>
            </a:pPr>
            <a:r>
              <a:rPr lang="en-US" sz="1700" dirty="0"/>
              <a:t>Using banked allowances does not achieve the public-health objectives of a seasonal ozone program.</a:t>
            </a:r>
          </a:p>
          <a:p>
            <a:pPr lvl="1" indent="-317500">
              <a:lnSpc>
                <a:spcPct val="100000"/>
              </a:lnSpc>
              <a:spcBef>
                <a:spcPts val="0"/>
              </a:spcBef>
              <a:buSzPts val="1400"/>
              <a:buFont typeface="Calibri"/>
              <a:buChar char="○"/>
            </a:pPr>
            <a:endParaRPr sz="1700" dirty="0"/>
          </a:p>
          <a:p>
            <a:pPr indent="-317500">
              <a:lnSpc>
                <a:spcPct val="100000"/>
              </a:lnSpc>
              <a:spcBef>
                <a:spcPts val="0"/>
              </a:spcBef>
              <a:buSzPts val="1400"/>
              <a:buFont typeface="Calibri"/>
              <a:buChar char="●"/>
            </a:pPr>
            <a:r>
              <a:rPr lang="en-US" sz="1700" dirty="0"/>
              <a:t>Cost-control reserve could send a stronger price signal to regulated sources as to the need to remain within the budget than would a large bank of unused allowances that may sell at a low price.</a:t>
            </a:r>
            <a:endParaRPr sz="1700" dirty="0">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F5496"/>
              </a:buClr>
              <a:buSzPts val="3600"/>
              <a:buFont typeface="Arial"/>
              <a:buNone/>
            </a:pPr>
            <a:r>
              <a:rPr lang="en-US" sz="3600" b="1" dirty="0">
                <a:solidFill>
                  <a:srgbClr val="2F5496"/>
                </a:solidFill>
                <a:latin typeface="Arial"/>
                <a:ea typeface="Arial"/>
                <a:cs typeface="Arial"/>
                <a:sym typeface="Arial"/>
              </a:rPr>
              <a:t>Restricting interstate trading</a:t>
            </a:r>
            <a:endParaRPr dirty="0"/>
          </a:p>
        </p:txBody>
      </p:sp>
      <p:sp>
        <p:nvSpPr>
          <p:cNvPr id="142" name="Google Shape;142;p9"/>
          <p:cNvSpPr txBox="1">
            <a:spLocks noGrp="1"/>
          </p:cNvSpPr>
          <p:nvPr>
            <p:ph type="body" idx="1"/>
          </p:nvPr>
        </p:nvSpPr>
        <p:spPr>
          <a:xfrm>
            <a:off x="913675" y="1444492"/>
            <a:ext cx="10515600" cy="1846058"/>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SzPts val="1400"/>
              <a:buNone/>
            </a:pPr>
            <a:r>
              <a:rPr lang="en-US" sz="2000" b="1" dirty="0"/>
              <a:t>Policy design</a:t>
            </a:r>
          </a:p>
          <a:p>
            <a:pPr indent="-317500">
              <a:lnSpc>
                <a:spcPct val="150000"/>
              </a:lnSpc>
              <a:spcBef>
                <a:spcPts val="0"/>
              </a:spcBef>
              <a:buSzPts val="1400"/>
              <a:buFont typeface="Calibri"/>
              <a:buChar char="●"/>
            </a:pPr>
            <a:r>
              <a:rPr lang="en-US" sz="1700" dirty="0"/>
              <a:t>Option A: Allow interstate trading across all sources participating in the program.</a:t>
            </a:r>
          </a:p>
          <a:p>
            <a:pPr indent="-317500">
              <a:lnSpc>
                <a:spcPct val="100000"/>
              </a:lnSpc>
              <a:spcBef>
                <a:spcPts val="0"/>
              </a:spcBef>
              <a:buSzPts val="1400"/>
              <a:buFont typeface="Calibri"/>
              <a:buChar char="●"/>
            </a:pPr>
            <a:r>
              <a:rPr lang="en-US" sz="1700" dirty="0"/>
              <a:t>Option B: Restrict interstate trading to sources within states at the same cost threshold.</a:t>
            </a:r>
          </a:p>
          <a:p>
            <a:pPr lvl="0" indent="-317500">
              <a:lnSpc>
                <a:spcPct val="150000"/>
              </a:lnSpc>
              <a:spcBef>
                <a:spcPts val="0"/>
              </a:spcBef>
              <a:buSzPts val="1400"/>
              <a:buFont typeface="Calibri"/>
              <a:buChar char="●"/>
            </a:pPr>
            <a:r>
              <a:rPr lang="en-US" sz="1700" dirty="0"/>
              <a:t>Option C: Prohibit interstate trading.</a:t>
            </a:r>
            <a:endParaRPr sz="1700" dirty="0"/>
          </a:p>
        </p:txBody>
      </p:sp>
      <p:sp>
        <p:nvSpPr>
          <p:cNvPr id="145" name="Google Shape;145;p9"/>
          <p:cNvSpPr txBox="1">
            <a:spLocks noGrp="1"/>
          </p:cNvSpPr>
          <p:nvPr>
            <p:ph type="body" idx="1"/>
          </p:nvPr>
        </p:nvSpPr>
        <p:spPr>
          <a:xfrm>
            <a:off x="913675" y="3153792"/>
            <a:ext cx="10515600" cy="3193181"/>
          </a:xfrm>
          <a:prstGeom prst="rect">
            <a:avLst/>
          </a:prstGeom>
          <a:noFill/>
          <a:ln>
            <a:noFill/>
          </a:ln>
        </p:spPr>
        <p:txBody>
          <a:bodyPr spcFirstLastPara="1" wrap="square" lIns="91425" tIns="45700" rIns="91425" bIns="45700" anchor="t" anchorCtr="0">
            <a:noAutofit/>
          </a:bodyPr>
          <a:lstStyle/>
          <a:p>
            <a:pPr marL="0" indent="0">
              <a:lnSpc>
                <a:spcPct val="80000"/>
              </a:lnSpc>
              <a:spcBef>
                <a:spcPts val="0"/>
              </a:spcBef>
              <a:buSzPts val="1400"/>
              <a:buNone/>
            </a:pPr>
            <a:r>
              <a:rPr lang="en-US" sz="1800" b="1" dirty="0"/>
              <a:t>Legal justification</a:t>
            </a:r>
          </a:p>
          <a:p>
            <a:pPr marL="0" indent="0">
              <a:lnSpc>
                <a:spcPct val="80000"/>
              </a:lnSpc>
              <a:spcBef>
                <a:spcPts val="0"/>
              </a:spcBef>
              <a:buSzPts val="1400"/>
              <a:buNone/>
            </a:pPr>
            <a:endParaRPr lang="en-US" sz="1800" dirty="0"/>
          </a:p>
          <a:p>
            <a:pPr lvl="0" indent="-317500">
              <a:lnSpc>
                <a:spcPct val="100000"/>
              </a:lnSpc>
              <a:spcBef>
                <a:spcPts val="0"/>
              </a:spcBef>
              <a:buSzPts val="1400"/>
              <a:buFont typeface="Calibri"/>
              <a:buChar char="●"/>
            </a:pPr>
            <a:r>
              <a:rPr lang="en-US" sz="1700" dirty="0"/>
              <a:t>Option A: Allowing trading across all sources could prompt more emission reductions in states with budgets based on lower cost thresholds.</a:t>
            </a:r>
          </a:p>
          <a:p>
            <a:pPr lvl="0" indent="-317500">
              <a:lnSpc>
                <a:spcPct val="100000"/>
              </a:lnSpc>
              <a:spcBef>
                <a:spcPts val="0"/>
              </a:spcBef>
              <a:buSzPts val="1400"/>
              <a:buFont typeface="Calibri"/>
              <a:buChar char="●"/>
            </a:pPr>
            <a:endParaRPr lang="en-US" sz="1700" dirty="0"/>
          </a:p>
          <a:p>
            <a:pPr lvl="0" indent="-317500">
              <a:lnSpc>
                <a:spcPct val="100000"/>
              </a:lnSpc>
              <a:spcBef>
                <a:spcPts val="0"/>
              </a:spcBef>
              <a:buSzPts val="1400"/>
              <a:buFont typeface="Calibri"/>
              <a:buChar char="●"/>
            </a:pPr>
            <a:r>
              <a:rPr lang="en-US" sz="1700" dirty="0"/>
              <a:t>Option B: Restricting trading to sources within states at the same cost threshold would reduce the risk of exceeding assurance levels in states with more-stringent budgets.</a:t>
            </a:r>
          </a:p>
          <a:p>
            <a:pPr lvl="1" indent="-317500">
              <a:lnSpc>
                <a:spcPct val="80000"/>
              </a:lnSpc>
              <a:spcBef>
                <a:spcPts val="1000"/>
              </a:spcBef>
              <a:buSzPts val="1400"/>
              <a:buFont typeface="Calibri"/>
              <a:buChar char="○"/>
            </a:pPr>
            <a:r>
              <a:rPr lang="en-US" sz="1700" dirty="0"/>
              <a:t>Prevents transfers of allowances from lower-contributing states to higher-contributing states, which are mostly located in one region and affect receptors with the worst ozone problems.</a:t>
            </a:r>
          </a:p>
          <a:p>
            <a:pPr marL="596900" lvl="1" indent="0">
              <a:lnSpc>
                <a:spcPct val="80000"/>
              </a:lnSpc>
              <a:spcBef>
                <a:spcPts val="0"/>
              </a:spcBef>
              <a:buSzPts val="1400"/>
              <a:buNone/>
            </a:pPr>
            <a:endParaRPr lang="en-US" sz="1700" dirty="0"/>
          </a:p>
          <a:p>
            <a:pPr marL="457200" lvl="0" indent="-317500" algn="l" rtl="0">
              <a:lnSpc>
                <a:spcPct val="80000"/>
              </a:lnSpc>
              <a:spcBef>
                <a:spcPts val="0"/>
              </a:spcBef>
              <a:spcAft>
                <a:spcPts val="0"/>
              </a:spcAft>
              <a:buSzPts val="1400"/>
              <a:buFont typeface="Calibri"/>
              <a:buChar char="●"/>
            </a:pPr>
            <a:r>
              <a:rPr lang="en-US" sz="1700" dirty="0"/>
              <a:t>Option C: There is no statutory requirement to permit trading among sources in different states.</a:t>
            </a:r>
            <a:endParaRPr sz="1700" dirty="0"/>
          </a:p>
          <a:p>
            <a:pPr marL="914400" lvl="1" indent="-317500" algn="l" rtl="0">
              <a:lnSpc>
                <a:spcPct val="80000"/>
              </a:lnSpc>
              <a:spcBef>
                <a:spcPts val="1000"/>
              </a:spcBef>
              <a:spcAft>
                <a:spcPts val="0"/>
              </a:spcAft>
              <a:buSzPts val="1400"/>
              <a:buFont typeface="Calibri"/>
              <a:buChar char="○"/>
            </a:pPr>
            <a:r>
              <a:rPr lang="en-US" sz="1700" dirty="0"/>
              <a:t>Congress envisioned that each state would address its significant contribution.</a:t>
            </a:r>
            <a:endParaRPr sz="1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gf00c30619d_0_8"/>
          <p:cNvPicPr preferRelativeResize="0"/>
          <p:nvPr/>
        </p:nvPicPr>
        <p:blipFill rotWithShape="1">
          <a:blip r:embed="rId3">
            <a:alphaModFix/>
          </a:blip>
          <a:srcRect b="13837"/>
          <a:stretch/>
        </p:blipFill>
        <p:spPr>
          <a:xfrm>
            <a:off x="8576176" y="-1"/>
            <a:ext cx="3615822" cy="2218176"/>
          </a:xfrm>
          <a:prstGeom prst="rect">
            <a:avLst/>
          </a:prstGeom>
          <a:noFill/>
          <a:ln>
            <a:noFill/>
          </a:ln>
        </p:spPr>
      </p:pic>
      <p:sp>
        <p:nvSpPr>
          <p:cNvPr id="152" name="Google Shape;152;gf00c30619d_0_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2940" b="1">
                <a:solidFill>
                  <a:srgbClr val="2F5496"/>
                </a:solidFill>
                <a:latin typeface="Arial"/>
                <a:ea typeface="Arial"/>
                <a:cs typeface="Arial"/>
                <a:sym typeface="Arial"/>
              </a:rPr>
              <a:t>Illustration of the potential reforms in action</a:t>
            </a:r>
            <a:endParaRPr/>
          </a:p>
        </p:txBody>
      </p:sp>
      <p:graphicFrame>
        <p:nvGraphicFramePr>
          <p:cNvPr id="153" name="Google Shape;153;gf00c30619d_0_8"/>
          <p:cNvGraphicFramePr/>
          <p:nvPr>
            <p:extLst>
              <p:ext uri="{D42A27DB-BD31-4B8C-83A1-F6EECF244321}">
                <p14:modId xmlns:p14="http://schemas.microsoft.com/office/powerpoint/2010/main" val="3430762306"/>
              </p:ext>
            </p:extLst>
          </p:nvPr>
        </p:nvGraphicFramePr>
        <p:xfrm>
          <a:off x="952500" y="1690825"/>
          <a:ext cx="10401300" cy="2255440"/>
        </p:xfrm>
        <a:graphic>
          <a:graphicData uri="http://schemas.openxmlformats.org/drawingml/2006/table">
            <a:tbl>
              <a:tblPr>
                <a:noFill/>
                <a:tableStyleId>{AEBC0B0A-E412-48B0-A3CD-801A806E03A8}</a:tableStyleId>
              </a:tblPr>
              <a:tblGrid>
                <a:gridCol w="14859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1485900">
                  <a:extLst>
                    <a:ext uri="{9D8B030D-6E8A-4147-A177-3AD203B41FA5}">
                      <a16:colId xmlns:a16="http://schemas.microsoft.com/office/drawing/2014/main" val="20002"/>
                    </a:ext>
                  </a:extLst>
                </a:gridCol>
                <a:gridCol w="1485900">
                  <a:extLst>
                    <a:ext uri="{9D8B030D-6E8A-4147-A177-3AD203B41FA5}">
                      <a16:colId xmlns:a16="http://schemas.microsoft.com/office/drawing/2014/main" val="20003"/>
                    </a:ext>
                  </a:extLst>
                </a:gridCol>
                <a:gridCol w="1485900">
                  <a:extLst>
                    <a:ext uri="{9D8B030D-6E8A-4147-A177-3AD203B41FA5}">
                      <a16:colId xmlns:a16="http://schemas.microsoft.com/office/drawing/2014/main" val="20004"/>
                    </a:ext>
                  </a:extLst>
                </a:gridCol>
                <a:gridCol w="1485900">
                  <a:extLst>
                    <a:ext uri="{9D8B030D-6E8A-4147-A177-3AD203B41FA5}">
                      <a16:colId xmlns:a16="http://schemas.microsoft.com/office/drawing/2014/main" val="20005"/>
                    </a:ext>
                  </a:extLst>
                </a:gridCol>
                <a:gridCol w="1485900">
                  <a:extLst>
                    <a:ext uri="{9D8B030D-6E8A-4147-A177-3AD203B41FA5}">
                      <a16:colId xmlns:a16="http://schemas.microsoft.com/office/drawing/2014/main" val="20006"/>
                    </a:ext>
                  </a:extLst>
                </a:gridCol>
              </a:tblGrid>
              <a:tr h="1001775">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US"/>
                        <a:t>Year 1 initial budget total</a:t>
                      </a:r>
                      <a:endParaRPr/>
                    </a:p>
                  </a:txBody>
                  <a:tcPr marL="91425" marR="91425" marT="91425" marB="91425"/>
                </a:tc>
                <a:tc>
                  <a:txBody>
                    <a:bodyPr/>
                    <a:lstStyle/>
                    <a:p>
                      <a:pPr marL="0" lvl="0" indent="0" algn="l" rtl="0">
                        <a:spcBef>
                          <a:spcPts val="0"/>
                        </a:spcBef>
                        <a:spcAft>
                          <a:spcPts val="0"/>
                        </a:spcAft>
                        <a:buNone/>
                      </a:pPr>
                      <a:r>
                        <a:rPr lang="en-US"/>
                        <a:t>Unscheduled retirements &amp; additions in Year 1</a:t>
                      </a:r>
                      <a:endParaRPr/>
                    </a:p>
                  </a:txBody>
                  <a:tcPr marL="91425" marR="91425" marT="91425" marB="91425"/>
                </a:tc>
                <a:tc>
                  <a:txBody>
                    <a:bodyPr/>
                    <a:lstStyle/>
                    <a:p>
                      <a:pPr marL="0" lvl="0" indent="0" algn="l" rtl="0">
                        <a:spcBef>
                          <a:spcPts val="0"/>
                        </a:spcBef>
                        <a:spcAft>
                          <a:spcPts val="0"/>
                        </a:spcAft>
                        <a:buNone/>
                      </a:pPr>
                      <a:r>
                        <a:rPr lang="en-US"/>
                        <a:t>Year 1 adjusted budget total</a:t>
                      </a:r>
                      <a:endParaRPr/>
                    </a:p>
                  </a:txBody>
                  <a:tcPr marL="91425" marR="91425" marT="91425" marB="91425"/>
                </a:tc>
                <a:tc>
                  <a:txBody>
                    <a:bodyPr/>
                    <a:lstStyle/>
                    <a:p>
                      <a:pPr marL="0" lvl="0" indent="0" algn="l" rtl="0">
                        <a:spcBef>
                          <a:spcPts val="0"/>
                        </a:spcBef>
                        <a:spcAft>
                          <a:spcPts val="0"/>
                        </a:spcAft>
                        <a:buNone/>
                      </a:pPr>
                      <a:r>
                        <a:rPr lang="en-US"/>
                        <a:t>Total emissions in Year 1</a:t>
                      </a:r>
                      <a:endParaRPr/>
                    </a:p>
                  </a:txBody>
                  <a:tcPr marL="91425" marR="91425" marT="91425" marB="91425"/>
                </a:tc>
                <a:tc>
                  <a:txBody>
                    <a:bodyPr/>
                    <a:lstStyle/>
                    <a:p>
                      <a:pPr marL="0" lvl="0" indent="0" algn="l" rtl="0">
                        <a:spcBef>
                          <a:spcPts val="0"/>
                        </a:spcBef>
                        <a:spcAft>
                          <a:spcPts val="0"/>
                        </a:spcAft>
                        <a:buNone/>
                      </a:pPr>
                      <a:r>
                        <a:rPr lang="en-US"/>
                        <a:t>Banked allowances following Year 1</a:t>
                      </a:r>
                      <a:endParaRPr/>
                    </a:p>
                  </a:txBody>
                  <a:tcPr marL="91425" marR="91425" marT="91425" marB="91425"/>
                </a:tc>
                <a:tc>
                  <a:txBody>
                    <a:bodyPr/>
                    <a:lstStyle/>
                    <a:p>
                      <a:pPr marL="0" lvl="0" indent="0" algn="l" rtl="0">
                        <a:spcBef>
                          <a:spcPts val="0"/>
                        </a:spcBef>
                        <a:spcAft>
                          <a:spcPts val="0"/>
                        </a:spcAft>
                        <a:buNone/>
                      </a:pPr>
                      <a:r>
                        <a:rPr lang="en-US"/>
                        <a:t>Adjusted banked allowances from Year 1</a:t>
                      </a:r>
                      <a:endParaRPr/>
                    </a:p>
                  </a:txBody>
                  <a:tcPr marL="91425" marR="91425" marT="91425" marB="91425"/>
                </a:tc>
                <a:extLst>
                  <a:ext uri="{0D108BD9-81ED-4DB2-BD59-A6C34878D82A}">
                    <a16:rowId xmlns:a16="http://schemas.microsoft.com/office/drawing/2014/main" val="10000"/>
                  </a:ext>
                </a:extLst>
              </a:tr>
              <a:tr h="609575">
                <a:tc>
                  <a:txBody>
                    <a:bodyPr/>
                    <a:lstStyle/>
                    <a:p>
                      <a:pPr marL="0" lvl="0" indent="0" algn="l" rtl="0">
                        <a:spcBef>
                          <a:spcPts val="0"/>
                        </a:spcBef>
                        <a:spcAft>
                          <a:spcPts val="0"/>
                        </a:spcAft>
                        <a:buNone/>
                      </a:pPr>
                      <a:r>
                        <a:rPr lang="en-US"/>
                        <a:t>Red states</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1,500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+ 250</a:t>
                      </a:r>
                      <a:endParaRPr/>
                    </a:p>
                    <a:p>
                      <a:pPr marL="0" lvl="0" indent="0" algn="l" rtl="0">
                        <a:spcBef>
                          <a:spcPts val="0"/>
                        </a:spcBef>
                        <a:spcAft>
                          <a:spcPts val="0"/>
                        </a:spcAft>
                        <a:buNone/>
                      </a:pPr>
                      <a:r>
                        <a:rPr lang="en-US"/>
                        <a:t>- 500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1,250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750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500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dirty="0"/>
                        <a:t>263 (= 21% x 1,250)</a:t>
                      </a:r>
                      <a:endParaRPr dirty="0"/>
                    </a:p>
                  </a:txBody>
                  <a:tcPr marL="91425" marR="91425" marT="91425" marB="91425">
                    <a:solidFill>
                      <a:srgbClr val="F4CCCC"/>
                    </a:solidFill>
                  </a:tcPr>
                </a:tc>
                <a:extLst>
                  <a:ext uri="{0D108BD9-81ED-4DB2-BD59-A6C34878D82A}">
                    <a16:rowId xmlns:a16="http://schemas.microsoft.com/office/drawing/2014/main" val="10001"/>
                  </a:ext>
                </a:extLst>
              </a:tr>
              <a:tr h="609575">
                <a:tc>
                  <a:txBody>
                    <a:bodyPr/>
                    <a:lstStyle/>
                    <a:p>
                      <a:pPr marL="0" lvl="0" indent="0" algn="l" rtl="0">
                        <a:spcBef>
                          <a:spcPts val="0"/>
                        </a:spcBef>
                        <a:spcAft>
                          <a:spcPts val="0"/>
                        </a:spcAft>
                        <a:buNone/>
                      </a:pPr>
                      <a:r>
                        <a:rPr lang="en-US"/>
                        <a:t>Yellow states</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2,000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+ 100</a:t>
                      </a:r>
                      <a:endParaRPr/>
                    </a:p>
                    <a:p>
                      <a:pPr marL="0" lvl="0" indent="0" algn="l" rtl="0">
                        <a:spcBef>
                          <a:spcPts val="0"/>
                        </a:spcBef>
                        <a:spcAft>
                          <a:spcPts val="0"/>
                        </a:spcAft>
                        <a:buNone/>
                      </a:pPr>
                      <a:r>
                        <a:rPr lang="en-US"/>
                        <a:t>- 200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1,900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1,700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dirty="0"/>
                        <a:t>200</a:t>
                      </a:r>
                      <a:endParaRPr dirty="0"/>
                    </a:p>
                  </a:txBody>
                  <a:tcPr marL="91425" marR="91425" marT="91425" marB="91425">
                    <a:solidFill>
                      <a:srgbClr val="FFF2CC"/>
                    </a:solidFill>
                  </a:tcPr>
                </a:tc>
                <a:tc>
                  <a:txBody>
                    <a:bodyPr/>
                    <a:lstStyle/>
                    <a:p>
                      <a:pPr marL="0" lvl="0" indent="0" algn="l" rtl="0">
                        <a:spcBef>
                          <a:spcPts val="0"/>
                        </a:spcBef>
                        <a:spcAft>
                          <a:spcPts val="0"/>
                        </a:spcAft>
                        <a:buNone/>
                      </a:pPr>
                      <a:r>
                        <a:rPr lang="en-US" dirty="0"/>
                        <a:t>200 (&lt; 21% x 1,900)</a:t>
                      </a:r>
                      <a:endParaRPr dirty="0"/>
                    </a:p>
                  </a:txBody>
                  <a:tcPr marL="91425" marR="91425" marT="91425" marB="91425">
                    <a:solidFill>
                      <a:srgbClr val="FFF2CC"/>
                    </a:solidFill>
                  </a:tcPr>
                </a:tc>
                <a:extLst>
                  <a:ext uri="{0D108BD9-81ED-4DB2-BD59-A6C34878D82A}">
                    <a16:rowId xmlns:a16="http://schemas.microsoft.com/office/drawing/2014/main" val="10002"/>
                  </a:ext>
                </a:extLst>
              </a:tr>
            </a:tbl>
          </a:graphicData>
        </a:graphic>
      </p:graphicFrame>
      <p:graphicFrame>
        <p:nvGraphicFramePr>
          <p:cNvPr id="154" name="Google Shape;154;gf00c30619d_0_8"/>
          <p:cNvGraphicFramePr/>
          <p:nvPr>
            <p:extLst>
              <p:ext uri="{D42A27DB-BD31-4B8C-83A1-F6EECF244321}">
                <p14:modId xmlns:p14="http://schemas.microsoft.com/office/powerpoint/2010/main" val="1920741908"/>
              </p:ext>
            </p:extLst>
          </p:nvPr>
        </p:nvGraphicFramePr>
        <p:xfrm>
          <a:off x="952488" y="4361300"/>
          <a:ext cx="10401325" cy="2255430"/>
        </p:xfrm>
        <a:graphic>
          <a:graphicData uri="http://schemas.openxmlformats.org/drawingml/2006/table">
            <a:tbl>
              <a:tblPr>
                <a:noFill/>
                <a:tableStyleId>{AEBC0B0A-E412-48B0-A3CD-801A806E03A8}</a:tableStyleId>
              </a:tblPr>
              <a:tblGrid>
                <a:gridCol w="1469575">
                  <a:extLst>
                    <a:ext uri="{9D8B030D-6E8A-4147-A177-3AD203B41FA5}">
                      <a16:colId xmlns:a16="http://schemas.microsoft.com/office/drawing/2014/main" val="20000"/>
                    </a:ext>
                  </a:extLst>
                </a:gridCol>
                <a:gridCol w="1469575">
                  <a:extLst>
                    <a:ext uri="{9D8B030D-6E8A-4147-A177-3AD203B41FA5}">
                      <a16:colId xmlns:a16="http://schemas.microsoft.com/office/drawing/2014/main" val="20001"/>
                    </a:ext>
                  </a:extLst>
                </a:gridCol>
                <a:gridCol w="1469575">
                  <a:extLst>
                    <a:ext uri="{9D8B030D-6E8A-4147-A177-3AD203B41FA5}">
                      <a16:colId xmlns:a16="http://schemas.microsoft.com/office/drawing/2014/main" val="20002"/>
                    </a:ext>
                  </a:extLst>
                </a:gridCol>
                <a:gridCol w="1469575">
                  <a:extLst>
                    <a:ext uri="{9D8B030D-6E8A-4147-A177-3AD203B41FA5}">
                      <a16:colId xmlns:a16="http://schemas.microsoft.com/office/drawing/2014/main" val="20003"/>
                    </a:ext>
                  </a:extLst>
                </a:gridCol>
                <a:gridCol w="1469575">
                  <a:extLst>
                    <a:ext uri="{9D8B030D-6E8A-4147-A177-3AD203B41FA5}">
                      <a16:colId xmlns:a16="http://schemas.microsoft.com/office/drawing/2014/main" val="20004"/>
                    </a:ext>
                  </a:extLst>
                </a:gridCol>
                <a:gridCol w="1469575">
                  <a:extLst>
                    <a:ext uri="{9D8B030D-6E8A-4147-A177-3AD203B41FA5}">
                      <a16:colId xmlns:a16="http://schemas.microsoft.com/office/drawing/2014/main" val="20005"/>
                    </a:ext>
                  </a:extLst>
                </a:gridCol>
                <a:gridCol w="1583875">
                  <a:extLst>
                    <a:ext uri="{9D8B030D-6E8A-4147-A177-3AD203B41FA5}">
                      <a16:colId xmlns:a16="http://schemas.microsoft.com/office/drawing/2014/main" val="20006"/>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Year 2 initial budget total</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Unscheduled retirements &amp; additions in Year 2</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Year 2 adjusted budget total</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Total emissions in Year 2</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Banked allowances following Year 2</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Adjusted banked allowances from Year 2</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Clr>
                          <a:schemeClr val="dk1"/>
                        </a:buClr>
                        <a:buSzPts val="1100"/>
                        <a:buFont typeface="Arial"/>
                        <a:buNone/>
                      </a:pPr>
                      <a:r>
                        <a:rPr lang="en-US">
                          <a:solidFill>
                            <a:schemeClr val="dk1"/>
                          </a:solidFill>
                        </a:rPr>
                        <a:t>Red states</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1,250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a:t>- 100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dirty="0"/>
                        <a:t>1,150</a:t>
                      </a:r>
                      <a:endParaRPr dirty="0"/>
                    </a:p>
                  </a:txBody>
                  <a:tcPr marL="91425" marR="91425" marT="91425" marB="91425">
                    <a:solidFill>
                      <a:srgbClr val="F4CCCC"/>
                    </a:solidFill>
                  </a:tcPr>
                </a:tc>
                <a:tc>
                  <a:txBody>
                    <a:bodyPr/>
                    <a:lstStyle/>
                    <a:p>
                      <a:pPr marL="0" lvl="0" indent="0" algn="l" rtl="0">
                        <a:spcBef>
                          <a:spcPts val="0"/>
                        </a:spcBef>
                        <a:spcAft>
                          <a:spcPts val="0"/>
                        </a:spcAft>
                        <a:buNone/>
                      </a:pPr>
                      <a:r>
                        <a:rPr lang="en-US"/>
                        <a:t>600</a:t>
                      </a:r>
                      <a:endParaRPr/>
                    </a:p>
                  </a:txBody>
                  <a:tcPr marL="91425" marR="91425" marT="91425" marB="91425">
                    <a:solidFill>
                      <a:srgbClr val="F4CCCC"/>
                    </a:solidFill>
                  </a:tcPr>
                </a:tc>
                <a:tc>
                  <a:txBody>
                    <a:bodyPr/>
                    <a:lstStyle/>
                    <a:p>
                      <a:pPr marL="0" lvl="0" indent="0" algn="l" rtl="0">
                        <a:spcBef>
                          <a:spcPts val="0"/>
                        </a:spcBef>
                        <a:spcAft>
                          <a:spcPts val="0"/>
                        </a:spcAft>
                        <a:buNone/>
                      </a:pPr>
                      <a:r>
                        <a:rPr lang="en-US" dirty="0"/>
                        <a:t>813 (= 263 + 1,150 - 600)</a:t>
                      </a:r>
                      <a:endParaRPr dirty="0"/>
                    </a:p>
                  </a:txBody>
                  <a:tcPr marL="91425" marR="91425" marT="91425" marB="91425">
                    <a:solidFill>
                      <a:srgbClr val="F4CCCC"/>
                    </a:solidFill>
                  </a:tcPr>
                </a:tc>
                <a:tc>
                  <a:txBody>
                    <a:bodyPr/>
                    <a:lstStyle/>
                    <a:p>
                      <a:pPr marL="0" lvl="0" indent="0" algn="l" rtl="0">
                        <a:spcBef>
                          <a:spcPts val="0"/>
                        </a:spcBef>
                        <a:spcAft>
                          <a:spcPts val="0"/>
                        </a:spcAft>
                        <a:buNone/>
                      </a:pPr>
                      <a:r>
                        <a:rPr lang="en-US" dirty="0"/>
                        <a:t>242 (= 21% x 1,150)</a:t>
                      </a:r>
                      <a:endParaRPr dirty="0"/>
                    </a:p>
                  </a:txBody>
                  <a:tcPr marL="91425" marR="91425" marT="91425" marB="91425">
                    <a:solidFill>
                      <a:srgbClr val="F4CCCC"/>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Clr>
                          <a:schemeClr val="dk1"/>
                        </a:buClr>
                        <a:buSzPts val="1100"/>
                        <a:buFont typeface="Arial"/>
                        <a:buNone/>
                      </a:pPr>
                      <a:r>
                        <a:rPr lang="en-US">
                          <a:solidFill>
                            <a:schemeClr val="dk1"/>
                          </a:solidFill>
                        </a:rPr>
                        <a:t>Yellow states</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1,900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+ 200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2,100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a:t>1,600</a:t>
                      </a:r>
                      <a:endParaRPr/>
                    </a:p>
                  </a:txBody>
                  <a:tcPr marL="91425" marR="91425" marT="91425" marB="91425">
                    <a:solidFill>
                      <a:srgbClr val="FFF2CC"/>
                    </a:solidFill>
                  </a:tcPr>
                </a:tc>
                <a:tc>
                  <a:txBody>
                    <a:bodyPr/>
                    <a:lstStyle/>
                    <a:p>
                      <a:pPr marL="0" lvl="0" indent="0" algn="l" rtl="0">
                        <a:spcBef>
                          <a:spcPts val="0"/>
                        </a:spcBef>
                        <a:spcAft>
                          <a:spcPts val="0"/>
                        </a:spcAft>
                        <a:buNone/>
                      </a:pPr>
                      <a:r>
                        <a:rPr lang="en-US" dirty="0"/>
                        <a:t>700 (= 200 + 2,100 - 1,600)</a:t>
                      </a:r>
                      <a:endParaRPr dirty="0"/>
                    </a:p>
                  </a:txBody>
                  <a:tcPr marL="91425" marR="91425" marT="91425" marB="91425">
                    <a:solidFill>
                      <a:srgbClr val="FFF2CC"/>
                    </a:solidFill>
                  </a:tcPr>
                </a:tc>
                <a:tc>
                  <a:txBody>
                    <a:bodyPr/>
                    <a:lstStyle/>
                    <a:p>
                      <a:pPr marL="0" lvl="0" indent="0" algn="l" rtl="0">
                        <a:spcBef>
                          <a:spcPts val="0"/>
                        </a:spcBef>
                        <a:spcAft>
                          <a:spcPts val="0"/>
                        </a:spcAft>
                        <a:buNone/>
                      </a:pPr>
                      <a:r>
                        <a:rPr lang="en-US" dirty="0"/>
                        <a:t>441 (= 21% x 2,100)</a:t>
                      </a:r>
                      <a:endParaRPr dirty="0"/>
                    </a:p>
                  </a:txBody>
                  <a:tcPr marL="91425" marR="91425" marT="91425" marB="91425">
                    <a:solidFill>
                      <a:srgbClr val="FFF2CC"/>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972</Words>
  <Application>Microsoft Office PowerPoint</Application>
  <PresentationFormat>Widescreen</PresentationFormat>
  <Paragraphs>120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Potential CSAPR Reforms</vt:lpstr>
      <vt:lpstr>Reforms that EPA could consider in a CSAPR for the 2015 ozone NAAQS</vt:lpstr>
      <vt:lpstr>Establishing multiple tiers</vt:lpstr>
      <vt:lpstr>PowerPoint Presentation</vt:lpstr>
      <vt:lpstr>Accounting for unscheduled retirements</vt:lpstr>
      <vt:lpstr>Annually adjusting banked allowances</vt:lpstr>
      <vt:lpstr>Eliminating banked allowances</vt:lpstr>
      <vt:lpstr>Restricting interstate trading</vt:lpstr>
      <vt:lpstr>Illustration of the potential reforms in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CSAPR Reforms</dc:title>
  <dc:creator>Celeste Wanner</dc:creator>
  <cp:lastModifiedBy>Josh Berman</cp:lastModifiedBy>
  <cp:revision>8</cp:revision>
  <dcterms:created xsi:type="dcterms:W3CDTF">2021-09-30T19:16:13Z</dcterms:created>
  <dcterms:modified xsi:type="dcterms:W3CDTF">2021-10-22T22:02:22Z</dcterms:modified>
</cp:coreProperties>
</file>