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Libre Franklin"/>
      <p:regular r:id="rId25"/>
      <p:bold r:id="rId26"/>
      <p:italic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Roboto Condensed"/>
      <p:regular r:id="rId33"/>
      <p:bold r:id="rId34"/>
      <p:italic r:id="rId35"/>
      <p:boldItalic r:id="rId36"/>
    </p:embeddedFont>
    <p:embeddedFont>
      <p:font typeface="Fira Sans ExtraBold"/>
      <p:bold r:id="rId37"/>
      <p:boldItalic r:id="rId38"/>
    </p:embeddedFont>
    <p:embeddedFont>
      <p:font typeface="Candara"/>
      <p:regular r:id="rId39"/>
      <p:bold r:id="rId40"/>
      <p:italic r:id="rId41"/>
      <p:boldItalic r:id="rId42"/>
    </p:embeddedFont>
    <p:embeddedFont>
      <p:font typeface="Oswald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ndara-bold.fntdata"/><Relationship Id="rId20" Type="http://schemas.openxmlformats.org/officeDocument/2006/relationships/slide" Target="slides/slide14.xml"/><Relationship Id="rId42" Type="http://schemas.openxmlformats.org/officeDocument/2006/relationships/font" Target="fonts/Candara-boldItalic.fntdata"/><Relationship Id="rId41" Type="http://schemas.openxmlformats.org/officeDocument/2006/relationships/font" Target="fonts/Candara-italic.fntdata"/><Relationship Id="rId22" Type="http://schemas.openxmlformats.org/officeDocument/2006/relationships/slide" Target="slides/slide16.xml"/><Relationship Id="rId44" Type="http://schemas.openxmlformats.org/officeDocument/2006/relationships/font" Target="fonts/Oswald-bold.fntdata"/><Relationship Id="rId21" Type="http://schemas.openxmlformats.org/officeDocument/2006/relationships/slide" Target="slides/slide15.xml"/><Relationship Id="rId43" Type="http://schemas.openxmlformats.org/officeDocument/2006/relationships/font" Target="fonts/Oswald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ibreFranklin-bold.fntdata"/><Relationship Id="rId25" Type="http://schemas.openxmlformats.org/officeDocument/2006/relationships/font" Target="fonts/LibreFranklin-regular.fntdata"/><Relationship Id="rId28" Type="http://schemas.openxmlformats.org/officeDocument/2006/relationships/font" Target="fonts/LibreFranklin-boldItalic.fntdata"/><Relationship Id="rId27" Type="http://schemas.openxmlformats.org/officeDocument/2006/relationships/font" Target="fonts/LibreFranklin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33" Type="http://schemas.openxmlformats.org/officeDocument/2006/relationships/font" Target="fonts/RobotoCondensed-regular.fntdata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35" Type="http://schemas.openxmlformats.org/officeDocument/2006/relationships/font" Target="fonts/RobotoCondensed-italic.fntdata"/><Relationship Id="rId12" Type="http://schemas.openxmlformats.org/officeDocument/2006/relationships/slide" Target="slides/slide6.xml"/><Relationship Id="rId34" Type="http://schemas.openxmlformats.org/officeDocument/2006/relationships/font" Target="fonts/RobotoCondensed-bold.fntdata"/><Relationship Id="rId15" Type="http://schemas.openxmlformats.org/officeDocument/2006/relationships/slide" Target="slides/slide9.xml"/><Relationship Id="rId37" Type="http://schemas.openxmlformats.org/officeDocument/2006/relationships/font" Target="fonts/FiraSansExtraBold-bold.fntdata"/><Relationship Id="rId14" Type="http://schemas.openxmlformats.org/officeDocument/2006/relationships/slide" Target="slides/slide8.xml"/><Relationship Id="rId36" Type="http://schemas.openxmlformats.org/officeDocument/2006/relationships/font" Target="fonts/RobotoCondensed-boldItalic.fntdata"/><Relationship Id="rId17" Type="http://schemas.openxmlformats.org/officeDocument/2006/relationships/slide" Target="slides/slide11.xml"/><Relationship Id="rId39" Type="http://schemas.openxmlformats.org/officeDocument/2006/relationships/font" Target="fonts/Candara-regular.fntdata"/><Relationship Id="rId16" Type="http://schemas.openxmlformats.org/officeDocument/2006/relationships/slide" Target="slides/slide10.xml"/><Relationship Id="rId38" Type="http://schemas.openxmlformats.org/officeDocument/2006/relationships/font" Target="fonts/FiraSansExtraBold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61b8e815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161b8e815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d4ffdcfe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cd4ffdcfe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16202b6220_0_73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16202b6220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6202b6220_0_1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16202b6220_0_1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6202b6220_0_8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6202b6220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16202b6220_0_12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16202b6220_0_1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6202b6220_0_10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16202b6220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6202b6220_0_137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16202b6220_0_1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6202b6220_0_116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16202b6220_0_1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6202b6220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16202b6220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16202b6220_0_1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16202b622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6202b6220_0_19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6202b6220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6202b6220_0_20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6202b6220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6202b6220_0_1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16202b6220_0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6202b622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6202b62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16202b6220_0_30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16202b6220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16202b6220_0_5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16202b6220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d4ffdcfe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cd4ffdcfe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0">
  <p:cSld name="TITLE_AND_BODY_1">
    <p:bg>
      <p:bgPr>
        <a:gradFill>
          <a:gsLst>
            <a:gs pos="0">
              <a:srgbClr val="414141"/>
            </a:gs>
            <a:gs pos="100000">
              <a:srgbClr val="000000"/>
            </a:gs>
          </a:gsLst>
          <a:lin ang="5400012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22959" y="4422256"/>
            <a:ext cx="2334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8375" lIns="8375" spcFirstLastPara="1" rIns="8375" wrap="square" tIns="837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  <a:defRPr sz="1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ctrTitle"/>
          </p:nvPr>
        </p:nvSpPr>
        <p:spPr>
          <a:xfrm>
            <a:off x="671250" y="663025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15"/>
          <p:cNvSpPr txBox="1"/>
          <p:nvPr>
            <p:ph idx="1" type="subTitle"/>
          </p:nvPr>
        </p:nvSpPr>
        <p:spPr>
          <a:xfrm>
            <a:off x="671250" y="267062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9" name="Google Shape;5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3657600"/>
            <a:ext cx="1980524" cy="126297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/>
          <p:nvPr/>
        </p:nvSpPr>
        <p:spPr>
          <a:xfrm>
            <a:off x="671250" y="33449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06E8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Date</a:t>
            </a:r>
            <a:endParaRPr>
              <a:solidFill>
                <a:srgbClr val="606E8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>
            <p:ph idx="2" type="pic"/>
          </p:nvPr>
        </p:nvSpPr>
        <p:spPr>
          <a:xfrm>
            <a:off x="4330050" y="0"/>
            <a:ext cx="4813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6"/>
          <p:cNvSpPr txBox="1"/>
          <p:nvPr>
            <p:ph idx="1" type="subTitle"/>
          </p:nvPr>
        </p:nvSpPr>
        <p:spPr>
          <a:xfrm>
            <a:off x="671250" y="3208500"/>
            <a:ext cx="389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64" name="Google Shape;6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3657600"/>
            <a:ext cx="1980524" cy="126297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/>
          <p:nvPr>
            <p:ph type="ctrTitle"/>
          </p:nvPr>
        </p:nvSpPr>
        <p:spPr>
          <a:xfrm>
            <a:off x="671254" y="1192500"/>
            <a:ext cx="36588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/>
          <p:nvPr>
            <p:ph idx="2" type="pic"/>
          </p:nvPr>
        </p:nvSpPr>
        <p:spPr>
          <a:xfrm>
            <a:off x="4330050" y="0"/>
            <a:ext cx="4813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idx="1" type="subTitle"/>
          </p:nvPr>
        </p:nvSpPr>
        <p:spPr>
          <a:xfrm>
            <a:off x="671250" y="3208500"/>
            <a:ext cx="3339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69" name="Google Shape;6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3657600"/>
            <a:ext cx="1984246" cy="126889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/>
          <p:nvPr>
            <p:ph type="ctrTitle"/>
          </p:nvPr>
        </p:nvSpPr>
        <p:spPr>
          <a:xfrm>
            <a:off x="671254" y="1192500"/>
            <a:ext cx="36588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>
            <p:ph idx="2" type="pic"/>
          </p:nvPr>
        </p:nvSpPr>
        <p:spPr>
          <a:xfrm>
            <a:off x="4330050" y="0"/>
            <a:ext cx="4813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8"/>
          <p:cNvSpPr txBox="1"/>
          <p:nvPr>
            <p:ph idx="1" type="subTitle"/>
          </p:nvPr>
        </p:nvSpPr>
        <p:spPr>
          <a:xfrm>
            <a:off x="671250" y="3208500"/>
            <a:ext cx="3339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74" name="Google Shape;74;p18"/>
          <p:cNvPicPr preferRelativeResize="0"/>
          <p:nvPr/>
        </p:nvPicPr>
        <p:blipFill rotWithShape="1">
          <a:blip r:embed="rId2">
            <a:alphaModFix/>
          </a:blip>
          <a:srcRect b="0" l="119" r="109" t="0"/>
          <a:stretch/>
        </p:blipFill>
        <p:spPr>
          <a:xfrm>
            <a:off x="6858000" y="3657600"/>
            <a:ext cx="1984246" cy="126889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8"/>
          <p:cNvSpPr txBox="1"/>
          <p:nvPr>
            <p:ph type="ctrTitle"/>
          </p:nvPr>
        </p:nvSpPr>
        <p:spPr>
          <a:xfrm>
            <a:off x="671254" y="1192500"/>
            <a:ext cx="36588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606E81"/>
                </a:solidFill>
              </a:defRPr>
            </a:lvl1pPr>
            <a:lvl2pPr lvl="1">
              <a:buNone/>
              <a:defRPr>
                <a:solidFill>
                  <a:srgbClr val="606E81"/>
                </a:solidFill>
              </a:defRPr>
            </a:lvl2pPr>
            <a:lvl3pPr lvl="2">
              <a:buNone/>
              <a:defRPr>
                <a:solidFill>
                  <a:srgbClr val="606E81"/>
                </a:solidFill>
              </a:defRPr>
            </a:lvl3pPr>
            <a:lvl4pPr lvl="3">
              <a:buNone/>
              <a:defRPr>
                <a:solidFill>
                  <a:srgbClr val="606E81"/>
                </a:solidFill>
              </a:defRPr>
            </a:lvl4pPr>
            <a:lvl5pPr lvl="4">
              <a:buNone/>
              <a:defRPr>
                <a:solidFill>
                  <a:srgbClr val="606E81"/>
                </a:solidFill>
              </a:defRPr>
            </a:lvl5pPr>
            <a:lvl6pPr lvl="5">
              <a:buNone/>
              <a:defRPr>
                <a:solidFill>
                  <a:srgbClr val="606E81"/>
                </a:solidFill>
              </a:defRPr>
            </a:lvl6pPr>
            <a:lvl7pPr lvl="6">
              <a:buNone/>
              <a:defRPr>
                <a:solidFill>
                  <a:srgbClr val="606E81"/>
                </a:solidFill>
              </a:defRPr>
            </a:lvl7pPr>
            <a:lvl8pPr lvl="7">
              <a:buNone/>
              <a:defRPr>
                <a:solidFill>
                  <a:srgbClr val="606E81"/>
                </a:solidFill>
              </a:defRPr>
            </a:lvl8pPr>
            <a:lvl9pPr lvl="8">
              <a:buNone/>
              <a:defRPr>
                <a:solidFill>
                  <a:srgbClr val="606E8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606E81"/>
              </a:buClr>
              <a:buSzPts val="1800"/>
              <a:buChar char="●"/>
              <a:defRPr>
                <a:solidFill>
                  <a:srgbClr val="606E81"/>
                </a:solidFill>
              </a:defRPr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600"/>
              <a:buChar char="○"/>
              <a:defRPr>
                <a:solidFill>
                  <a:srgbClr val="606E8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400"/>
              <a:buChar char="■"/>
              <a:defRPr>
                <a:solidFill>
                  <a:srgbClr val="606E8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>
                <a:solidFill>
                  <a:srgbClr val="606E8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>
                <a:solidFill>
                  <a:srgbClr val="606E8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>
                <a:solidFill>
                  <a:srgbClr val="606E8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>
                <a:solidFill>
                  <a:srgbClr val="606E8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>
                <a:solidFill>
                  <a:srgbClr val="606E8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606E81"/>
              </a:buClr>
              <a:buSzPts val="1200"/>
              <a:buChar char="■"/>
              <a:defRPr>
                <a:solidFill>
                  <a:srgbClr val="606E81"/>
                </a:solidFill>
              </a:defRPr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606E81"/>
                </a:solidFill>
              </a:defRPr>
            </a:lvl1pPr>
            <a:lvl2pPr lvl="1">
              <a:buNone/>
              <a:defRPr>
                <a:solidFill>
                  <a:srgbClr val="606E81"/>
                </a:solidFill>
              </a:defRPr>
            </a:lvl2pPr>
            <a:lvl3pPr lvl="2">
              <a:buNone/>
              <a:defRPr>
                <a:solidFill>
                  <a:srgbClr val="606E81"/>
                </a:solidFill>
              </a:defRPr>
            </a:lvl3pPr>
            <a:lvl4pPr lvl="3">
              <a:buNone/>
              <a:defRPr>
                <a:solidFill>
                  <a:srgbClr val="606E81"/>
                </a:solidFill>
              </a:defRPr>
            </a:lvl4pPr>
            <a:lvl5pPr lvl="4">
              <a:buNone/>
              <a:defRPr>
                <a:solidFill>
                  <a:srgbClr val="606E81"/>
                </a:solidFill>
              </a:defRPr>
            </a:lvl5pPr>
            <a:lvl6pPr lvl="5">
              <a:buNone/>
              <a:defRPr>
                <a:solidFill>
                  <a:srgbClr val="606E81"/>
                </a:solidFill>
              </a:defRPr>
            </a:lvl6pPr>
            <a:lvl7pPr lvl="6">
              <a:buNone/>
              <a:defRPr>
                <a:solidFill>
                  <a:srgbClr val="606E81"/>
                </a:solidFill>
              </a:defRPr>
            </a:lvl7pPr>
            <a:lvl8pPr lvl="7">
              <a:buNone/>
              <a:defRPr>
                <a:solidFill>
                  <a:srgbClr val="606E81"/>
                </a:solidFill>
              </a:defRPr>
            </a:lvl8pPr>
            <a:lvl9pPr lvl="8">
              <a:buNone/>
              <a:defRPr>
                <a:solidFill>
                  <a:srgbClr val="606E8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606E81"/>
              </a:buClr>
              <a:buSzPts val="1400"/>
              <a:buChar char="●"/>
              <a:defRPr sz="1400">
                <a:solidFill>
                  <a:srgbClr val="606E8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 sz="1200">
                <a:solidFill>
                  <a:srgbClr val="606E8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 sz="1200">
                <a:solidFill>
                  <a:srgbClr val="606E8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606E81"/>
              </a:buClr>
              <a:buSzPts val="1400"/>
              <a:buChar char="●"/>
              <a:defRPr sz="1400">
                <a:solidFill>
                  <a:srgbClr val="606E8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 sz="1200">
                <a:solidFill>
                  <a:srgbClr val="606E8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 sz="1200">
                <a:solidFill>
                  <a:srgbClr val="606E8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606E81"/>
                </a:solidFill>
              </a:defRPr>
            </a:lvl1pPr>
            <a:lvl2pPr lvl="1">
              <a:buNone/>
              <a:defRPr>
                <a:solidFill>
                  <a:srgbClr val="606E81"/>
                </a:solidFill>
              </a:defRPr>
            </a:lvl2pPr>
            <a:lvl3pPr lvl="2">
              <a:buNone/>
              <a:defRPr>
                <a:solidFill>
                  <a:srgbClr val="606E81"/>
                </a:solidFill>
              </a:defRPr>
            </a:lvl3pPr>
            <a:lvl4pPr lvl="3">
              <a:buNone/>
              <a:defRPr>
                <a:solidFill>
                  <a:srgbClr val="606E81"/>
                </a:solidFill>
              </a:defRPr>
            </a:lvl4pPr>
            <a:lvl5pPr lvl="4">
              <a:buNone/>
              <a:defRPr>
                <a:solidFill>
                  <a:srgbClr val="606E81"/>
                </a:solidFill>
              </a:defRPr>
            </a:lvl5pPr>
            <a:lvl6pPr lvl="5">
              <a:buNone/>
              <a:defRPr>
                <a:solidFill>
                  <a:srgbClr val="606E81"/>
                </a:solidFill>
              </a:defRPr>
            </a:lvl6pPr>
            <a:lvl7pPr lvl="6">
              <a:buNone/>
              <a:defRPr>
                <a:solidFill>
                  <a:srgbClr val="606E81"/>
                </a:solidFill>
              </a:defRPr>
            </a:lvl7pPr>
            <a:lvl8pPr lvl="7">
              <a:buNone/>
              <a:defRPr>
                <a:solidFill>
                  <a:srgbClr val="606E81"/>
                </a:solidFill>
              </a:defRPr>
            </a:lvl8pPr>
            <a:lvl9pPr lvl="8">
              <a:buNone/>
              <a:defRPr>
                <a:solidFill>
                  <a:srgbClr val="606E8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606E81"/>
                </a:solidFill>
              </a:defRPr>
            </a:lvl1pPr>
            <a:lvl2pPr lvl="1">
              <a:buNone/>
              <a:defRPr>
                <a:solidFill>
                  <a:srgbClr val="606E81"/>
                </a:solidFill>
              </a:defRPr>
            </a:lvl2pPr>
            <a:lvl3pPr lvl="2">
              <a:buNone/>
              <a:defRPr>
                <a:solidFill>
                  <a:srgbClr val="606E81"/>
                </a:solidFill>
              </a:defRPr>
            </a:lvl3pPr>
            <a:lvl4pPr lvl="3">
              <a:buNone/>
              <a:defRPr>
                <a:solidFill>
                  <a:srgbClr val="606E81"/>
                </a:solidFill>
              </a:defRPr>
            </a:lvl4pPr>
            <a:lvl5pPr lvl="4">
              <a:buNone/>
              <a:defRPr>
                <a:solidFill>
                  <a:srgbClr val="606E81"/>
                </a:solidFill>
              </a:defRPr>
            </a:lvl5pPr>
            <a:lvl6pPr lvl="5">
              <a:buNone/>
              <a:defRPr>
                <a:solidFill>
                  <a:srgbClr val="606E81"/>
                </a:solidFill>
              </a:defRPr>
            </a:lvl6pPr>
            <a:lvl7pPr lvl="6">
              <a:buNone/>
              <a:defRPr>
                <a:solidFill>
                  <a:srgbClr val="606E81"/>
                </a:solidFill>
              </a:defRPr>
            </a:lvl7pPr>
            <a:lvl8pPr lvl="7">
              <a:buNone/>
              <a:defRPr>
                <a:solidFill>
                  <a:srgbClr val="606E81"/>
                </a:solidFill>
              </a:defRPr>
            </a:lvl8pPr>
            <a:lvl9pPr lvl="8">
              <a:buNone/>
              <a:defRPr>
                <a:solidFill>
                  <a:srgbClr val="606E8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 sz="1200">
                <a:solidFill>
                  <a:srgbClr val="606E8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 sz="1200">
                <a:solidFill>
                  <a:srgbClr val="606E8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 sz="1200">
                <a:solidFill>
                  <a:srgbClr val="606E8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 sz="1200">
                <a:solidFill>
                  <a:srgbClr val="606E8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606E81"/>
              </a:buClr>
              <a:buSzPts val="1200"/>
              <a:buChar char="■"/>
              <a:defRPr sz="1200">
                <a:solidFill>
                  <a:srgbClr val="606E81"/>
                </a:solidFill>
              </a:defRPr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606E81"/>
                </a:solidFill>
              </a:defRPr>
            </a:lvl1pPr>
            <a:lvl2pPr lvl="1">
              <a:buNone/>
              <a:defRPr>
                <a:solidFill>
                  <a:srgbClr val="606E81"/>
                </a:solidFill>
              </a:defRPr>
            </a:lvl2pPr>
            <a:lvl3pPr lvl="2">
              <a:buNone/>
              <a:defRPr>
                <a:solidFill>
                  <a:srgbClr val="606E81"/>
                </a:solidFill>
              </a:defRPr>
            </a:lvl3pPr>
            <a:lvl4pPr lvl="3">
              <a:buNone/>
              <a:defRPr>
                <a:solidFill>
                  <a:srgbClr val="606E81"/>
                </a:solidFill>
              </a:defRPr>
            </a:lvl4pPr>
            <a:lvl5pPr lvl="4">
              <a:buNone/>
              <a:defRPr>
                <a:solidFill>
                  <a:srgbClr val="606E81"/>
                </a:solidFill>
              </a:defRPr>
            </a:lvl5pPr>
            <a:lvl6pPr lvl="5">
              <a:buNone/>
              <a:defRPr>
                <a:solidFill>
                  <a:srgbClr val="606E81"/>
                </a:solidFill>
              </a:defRPr>
            </a:lvl6pPr>
            <a:lvl7pPr lvl="6">
              <a:buNone/>
              <a:defRPr>
                <a:solidFill>
                  <a:srgbClr val="606E81"/>
                </a:solidFill>
              </a:defRPr>
            </a:lvl7pPr>
            <a:lvl8pPr lvl="7">
              <a:buNone/>
              <a:defRPr>
                <a:solidFill>
                  <a:srgbClr val="606E81"/>
                </a:solidFill>
              </a:defRPr>
            </a:lvl8pPr>
            <a:lvl9pPr lvl="8">
              <a:buNone/>
              <a:defRPr>
                <a:solidFill>
                  <a:srgbClr val="606E8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5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1" name="Google Shape;101;p25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Google Shape;102;p2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606E81"/>
              </a:buClr>
              <a:buSzPts val="1800"/>
              <a:buChar char="●"/>
              <a:defRPr>
                <a:solidFill>
                  <a:srgbClr val="606E81"/>
                </a:solidFill>
              </a:defRPr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600"/>
              <a:buChar char="○"/>
              <a:defRPr>
                <a:solidFill>
                  <a:srgbClr val="606E8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400"/>
              <a:buChar char="■"/>
              <a:defRPr>
                <a:solidFill>
                  <a:srgbClr val="606E8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>
                <a:solidFill>
                  <a:srgbClr val="606E8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>
                <a:solidFill>
                  <a:srgbClr val="606E8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■"/>
              <a:defRPr>
                <a:solidFill>
                  <a:srgbClr val="606E8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●"/>
              <a:defRPr>
                <a:solidFill>
                  <a:srgbClr val="606E8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606E81"/>
              </a:buClr>
              <a:buSzPts val="1200"/>
              <a:buChar char="○"/>
              <a:defRPr>
                <a:solidFill>
                  <a:srgbClr val="606E8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606E81"/>
              </a:buClr>
              <a:buSzPts val="1200"/>
              <a:buChar char="■"/>
              <a:defRPr>
                <a:solidFill>
                  <a:srgbClr val="606E81"/>
                </a:solidFill>
              </a:defRPr>
            </a:lvl9pPr>
          </a:lstStyle>
          <a:p/>
        </p:txBody>
      </p:sp>
      <p:sp>
        <p:nvSpPr>
          <p:cNvPr id="103" name="Google Shape;103;p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06" name="Google Shape;106;p2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27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30200" lvl="1" marL="9144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04800" lvl="3" marL="1828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accent4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ibre Franklin"/>
              <a:buNone/>
              <a:defRPr b="1" sz="3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Franklin"/>
              <a:buChar char="●"/>
              <a:defRPr sz="18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302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ibre Franklin"/>
              <a:buChar char="○"/>
              <a:defRPr sz="16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bre Franklin"/>
              <a:buChar char="■"/>
              <a:defRPr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bre Franklin"/>
              <a:buChar char="●"/>
              <a:defRPr sz="12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bre Franklin"/>
              <a:buChar char="○"/>
              <a:defRPr sz="12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bre Franklin"/>
              <a:buChar char="■"/>
              <a:defRPr sz="12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bre Franklin"/>
              <a:buChar char="●"/>
              <a:defRPr sz="12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bre Franklin"/>
              <a:buChar char="○"/>
              <a:defRPr sz="12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Libre Franklin"/>
              <a:buChar char="■"/>
              <a:defRPr sz="12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5.jpg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5.jpg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24.jpg"/><Relationship Id="rId6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Relationship Id="rId4" Type="http://schemas.openxmlformats.org/officeDocument/2006/relationships/image" Target="../media/image9.png"/><Relationship Id="rId5" Type="http://schemas.openxmlformats.org/officeDocument/2006/relationships/image" Target="../media/image36.jpg"/><Relationship Id="rId6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32.jp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9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9"/>
          <p:cNvSpPr txBox="1"/>
          <p:nvPr/>
        </p:nvSpPr>
        <p:spPr>
          <a:xfrm>
            <a:off x="374275" y="52200"/>
            <a:ext cx="5947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33D6D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Return of the Wolf to the Northeast?</a:t>
            </a:r>
            <a:endParaRPr sz="4800"/>
          </a:p>
        </p:txBody>
      </p:sp>
      <p:sp>
        <p:nvSpPr>
          <p:cNvPr id="121" name="Google Shape;121;p29"/>
          <p:cNvSpPr txBox="1"/>
          <p:nvPr/>
        </p:nvSpPr>
        <p:spPr>
          <a:xfrm>
            <a:off x="117225" y="4166450"/>
            <a:ext cx="2500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Renee Seacor</a:t>
            </a:r>
            <a:endParaRPr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Carnivore Conservation Director</a:t>
            </a:r>
            <a:endParaRPr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Project Coyote </a:t>
            </a:r>
            <a:endParaRPr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22" name="Google Shape;122;p29" title="PC-logo-tag-revers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6800" y="275737"/>
            <a:ext cx="1759900" cy="11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 rotWithShape="1">
          <a:blip r:embed="rId3">
            <a:alphaModFix/>
          </a:blip>
          <a:srcRect b="32921" l="7318" r="37444" t="0"/>
          <a:stretch/>
        </p:blipFill>
        <p:spPr>
          <a:xfrm>
            <a:off x="4744800" y="1812625"/>
            <a:ext cx="4195926" cy="333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8"/>
          <p:cNvPicPr preferRelativeResize="0"/>
          <p:nvPr/>
        </p:nvPicPr>
        <p:blipFill rotWithShape="1">
          <a:blip r:embed="rId4">
            <a:alphaModFix/>
          </a:blip>
          <a:srcRect b="12634" l="32984" r="26249" t="39105"/>
          <a:stretch/>
        </p:blipFill>
        <p:spPr>
          <a:xfrm>
            <a:off x="5224000" y="-12"/>
            <a:ext cx="4242452" cy="28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 rotWithShape="1">
          <a:blip r:embed="rId5">
            <a:alphaModFix/>
          </a:blip>
          <a:srcRect b="17601" l="34766" r="3634" t="22875"/>
          <a:stretch/>
        </p:blipFill>
        <p:spPr>
          <a:xfrm>
            <a:off x="141650" y="2310750"/>
            <a:ext cx="4398474" cy="28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 rotWithShape="1">
          <a:blip r:embed="rId6">
            <a:alphaModFix/>
          </a:blip>
          <a:srcRect b="21870" l="31723" r="22958" t="25756"/>
          <a:stretch/>
        </p:blipFill>
        <p:spPr>
          <a:xfrm>
            <a:off x="3128625" y="0"/>
            <a:ext cx="3799972" cy="28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 txBox="1"/>
          <p:nvPr/>
        </p:nvSpPr>
        <p:spPr>
          <a:xfrm>
            <a:off x="141650" y="254350"/>
            <a:ext cx="2243100" cy="11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Canis soupus?</a:t>
            </a:r>
            <a:endParaRPr sz="2700">
              <a:solidFill>
                <a:schemeClr val="dk2"/>
              </a:solidFill>
            </a:endParaRPr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3633200" cy="27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311700" y="243175"/>
            <a:ext cx="8520600" cy="11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Policy Frameworks: 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Wolves v. Coyotes </a:t>
            </a:r>
            <a:endParaRPr/>
          </a:p>
        </p:txBody>
      </p:sp>
      <p:sp>
        <p:nvSpPr>
          <p:cNvPr id="238" name="Google Shape;238;p39"/>
          <p:cNvSpPr txBox="1"/>
          <p:nvPr>
            <p:ph idx="1" type="body"/>
          </p:nvPr>
        </p:nvSpPr>
        <p:spPr>
          <a:xfrm>
            <a:off x="311700" y="14291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Wolves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/>
              <a:t>Full protection</a:t>
            </a:r>
            <a:r>
              <a:rPr b="1" lang="en" sz="1600"/>
              <a:t>: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Federally protected pursuant to the Endangered Species Act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 “take” (ESA Sec. 9) prohibited to harass, hunt, shoot, capture, trap, kill, collect, wound, harm, or pursue</a:t>
            </a:r>
            <a:endParaRPr sz="1600"/>
          </a:p>
        </p:txBody>
      </p:sp>
      <p:sp>
        <p:nvSpPr>
          <p:cNvPr id="239" name="Google Shape;239;p39"/>
          <p:cNvSpPr txBox="1"/>
          <p:nvPr>
            <p:ph idx="2" type="body"/>
          </p:nvPr>
        </p:nvSpPr>
        <p:spPr>
          <a:xfrm>
            <a:off x="4839025" y="14291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Coyotes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/>
              <a:t>Unprotected</a:t>
            </a:r>
            <a:r>
              <a:rPr b="1" lang="en" sz="1600"/>
              <a:t>: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 Vermont, New Hampshire, Maine there is Year round season, no bag limits. Night hunting allowed during limited times.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 New York, season from Oct 1 - Mar 31, no bag limit. Night hunting allowed.</a:t>
            </a:r>
            <a:endParaRPr sz="1600"/>
          </a:p>
        </p:txBody>
      </p:sp>
      <p:pic>
        <p:nvPicPr>
          <p:cNvPr id="240" name="Google Shape;2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88" y="1704400"/>
            <a:ext cx="2365525" cy="3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013" y="1704400"/>
            <a:ext cx="2365525" cy="3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0"/>
          <p:cNvPicPr preferRelativeResize="0"/>
          <p:nvPr/>
        </p:nvPicPr>
        <p:blipFill rotWithShape="1">
          <a:blip r:embed="rId3">
            <a:alphaModFix/>
          </a:blip>
          <a:srcRect b="32921" l="7318" r="37444" t="0"/>
          <a:stretch/>
        </p:blipFill>
        <p:spPr>
          <a:xfrm>
            <a:off x="4744800" y="1812625"/>
            <a:ext cx="4195926" cy="333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 rotWithShape="1">
          <a:blip r:embed="rId4">
            <a:alphaModFix/>
          </a:blip>
          <a:srcRect b="12634" l="32984" r="26249" t="39105"/>
          <a:stretch/>
        </p:blipFill>
        <p:spPr>
          <a:xfrm>
            <a:off x="5224000" y="-12"/>
            <a:ext cx="4242452" cy="28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 rotWithShape="1">
          <a:blip r:embed="rId5">
            <a:alphaModFix/>
          </a:blip>
          <a:srcRect b="17601" l="34766" r="3634" t="22875"/>
          <a:stretch/>
        </p:blipFill>
        <p:spPr>
          <a:xfrm>
            <a:off x="141650" y="2310750"/>
            <a:ext cx="4398474" cy="28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 rotWithShape="1">
          <a:blip r:embed="rId6">
            <a:alphaModFix/>
          </a:blip>
          <a:srcRect b="21870" l="31723" r="22958" t="25756"/>
          <a:stretch/>
        </p:blipFill>
        <p:spPr>
          <a:xfrm>
            <a:off x="3128625" y="0"/>
            <a:ext cx="3799972" cy="28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/>
          <p:nvPr/>
        </p:nvSpPr>
        <p:spPr>
          <a:xfrm>
            <a:off x="141650" y="254350"/>
            <a:ext cx="2243100" cy="11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Canis soupus?</a:t>
            </a:r>
            <a:endParaRPr sz="2700">
              <a:solidFill>
                <a:schemeClr val="dk2"/>
              </a:solidFill>
            </a:endParaRPr>
          </a:p>
        </p:txBody>
      </p:sp>
      <p:pic>
        <p:nvPicPr>
          <p:cNvPr id="251" name="Google Shape;25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3633200" cy="27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1"/>
          <p:cNvPicPr preferRelativeResize="0"/>
          <p:nvPr/>
        </p:nvPicPr>
        <p:blipFill rotWithShape="1">
          <a:blip r:embed="rId3">
            <a:alphaModFix amt="33000"/>
          </a:blip>
          <a:srcRect b="16331" l="0" r="0" t="16324"/>
          <a:stretch/>
        </p:blipFill>
        <p:spPr>
          <a:xfrm>
            <a:off x="349875" y="495925"/>
            <a:ext cx="3550925" cy="18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1"/>
          <p:cNvSpPr txBox="1"/>
          <p:nvPr>
            <p:ph type="title"/>
          </p:nvPr>
        </p:nvSpPr>
        <p:spPr>
          <a:xfrm>
            <a:off x="532600" y="192450"/>
            <a:ext cx="5029500" cy="6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 Case of Mistaken Identity?</a:t>
            </a:r>
            <a:endParaRPr sz="2100"/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4">
            <a:alphaModFix/>
          </a:blip>
          <a:srcRect b="0" l="13064" r="9445" t="0"/>
          <a:stretch/>
        </p:blipFill>
        <p:spPr>
          <a:xfrm>
            <a:off x="170550" y="1009251"/>
            <a:ext cx="3528100" cy="25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 rotWithShape="1">
          <a:blip r:embed="rId5">
            <a:alphaModFix/>
          </a:blip>
          <a:srcRect b="-910" l="0" r="0" t="1959"/>
          <a:stretch/>
        </p:blipFill>
        <p:spPr>
          <a:xfrm>
            <a:off x="3743500" y="1838878"/>
            <a:ext cx="2641525" cy="313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5025" y="132625"/>
            <a:ext cx="2641524" cy="279341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1"/>
          <p:cNvSpPr/>
          <p:nvPr/>
        </p:nvSpPr>
        <p:spPr>
          <a:xfrm>
            <a:off x="4296900" y="2300988"/>
            <a:ext cx="729600" cy="541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1"/>
          <p:cNvSpPr/>
          <p:nvPr/>
        </p:nvSpPr>
        <p:spPr>
          <a:xfrm>
            <a:off x="6250450" y="125150"/>
            <a:ext cx="2967300" cy="2842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2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/>
          <p:cNvPicPr preferRelativeResize="0"/>
          <p:nvPr/>
        </p:nvPicPr>
        <p:blipFill rotWithShape="1">
          <a:blip r:embed="rId4">
            <a:alphaModFix amt="33000"/>
          </a:blip>
          <a:srcRect b="16331" l="0" r="0" t="16324"/>
          <a:stretch/>
        </p:blipFill>
        <p:spPr>
          <a:xfrm>
            <a:off x="349875" y="159500"/>
            <a:ext cx="3550925" cy="406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2"/>
          <p:cNvSpPr txBox="1"/>
          <p:nvPr>
            <p:ph type="title"/>
          </p:nvPr>
        </p:nvSpPr>
        <p:spPr>
          <a:xfrm>
            <a:off x="525138" y="119675"/>
            <a:ext cx="3200400" cy="414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“The ability of coyote hunters in the northeast to effectively discern wolves from coyotes in the field may also influence the likelihood of natural wolf recolonization.” - Vermont State Wildlife Action Plan 2015 (Species Assessment Canis lupus)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3"/>
          <p:cNvPicPr preferRelativeResize="0"/>
          <p:nvPr/>
        </p:nvPicPr>
        <p:blipFill rotWithShape="1">
          <a:blip r:embed="rId3">
            <a:alphaModFix amt="10000"/>
          </a:blip>
          <a:srcRect b="16331" l="0" r="0" t="16324"/>
          <a:stretch/>
        </p:blipFill>
        <p:spPr>
          <a:xfrm>
            <a:off x="74750" y="751650"/>
            <a:ext cx="4171326" cy="424872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3"/>
          <p:cNvSpPr txBox="1"/>
          <p:nvPr>
            <p:ph type="title"/>
          </p:nvPr>
        </p:nvSpPr>
        <p:spPr>
          <a:xfrm>
            <a:off x="153475" y="994675"/>
            <a:ext cx="4092600" cy="3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Canids in packs dominated by eastern coyote ancestry consumed significantly less ungulate biomass and more anthropogenic food than packs dominated by wolf ancestry. Benson et al. 2017.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Coyotes living in areas of high deer density are more wolf-like genetically. Monzón et al. 2015. 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</a:endParaRPr>
          </a:p>
        </p:txBody>
      </p:sp>
      <p:pic>
        <p:nvPicPr>
          <p:cNvPr id="276" name="Google Shape;27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663" y="783163"/>
            <a:ext cx="4489976" cy="418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/>
          <p:nvPr>
            <p:ph type="title"/>
          </p:nvPr>
        </p:nvSpPr>
        <p:spPr>
          <a:xfrm>
            <a:off x="507000" y="0"/>
            <a:ext cx="5802900" cy="6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Ecological Role of Eastern Coyotes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975" y="523138"/>
            <a:ext cx="5462976" cy="409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4"/>
          <p:cNvSpPr txBox="1"/>
          <p:nvPr/>
        </p:nvSpPr>
        <p:spPr>
          <a:xfrm>
            <a:off x="123775" y="45750"/>
            <a:ext cx="3442200" cy="8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373A3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Eastern Wolves</a:t>
            </a:r>
            <a:endParaRPr b="1" sz="3100">
              <a:solidFill>
                <a:srgbClr val="373A3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4250"/>
            <a:ext cx="3257849" cy="294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6E8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5"/>
          <p:cNvPicPr preferRelativeResize="0"/>
          <p:nvPr/>
        </p:nvPicPr>
        <p:blipFill rotWithShape="1">
          <a:blip r:embed="rId3">
            <a:alphaModFix/>
          </a:blip>
          <a:srcRect b="26465" l="15839" r="29142" t="2923"/>
          <a:stretch/>
        </p:blipFill>
        <p:spPr>
          <a:xfrm>
            <a:off x="0" y="0"/>
            <a:ext cx="50106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5"/>
          <p:cNvPicPr preferRelativeResize="0"/>
          <p:nvPr/>
        </p:nvPicPr>
        <p:blipFill rotWithShape="1">
          <a:blip r:embed="rId4">
            <a:alphaModFix amt="15000"/>
          </a:blip>
          <a:srcRect b="16331" l="0" r="0" t="16324"/>
          <a:stretch/>
        </p:blipFill>
        <p:spPr>
          <a:xfrm>
            <a:off x="5280738" y="331925"/>
            <a:ext cx="3550925" cy="1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5"/>
          <p:cNvSpPr txBox="1"/>
          <p:nvPr>
            <p:ph type="title"/>
          </p:nvPr>
        </p:nvSpPr>
        <p:spPr>
          <a:xfrm>
            <a:off x="5456000" y="495925"/>
            <a:ext cx="32004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How do we help wolves rewild the Northeast?</a:t>
            </a:r>
            <a:endParaRPr sz="2100"/>
          </a:p>
        </p:txBody>
      </p:sp>
      <p:sp>
        <p:nvSpPr>
          <p:cNvPr id="292" name="Google Shape;292;p45"/>
          <p:cNvSpPr txBox="1"/>
          <p:nvPr/>
        </p:nvSpPr>
        <p:spPr>
          <a:xfrm>
            <a:off x="5137725" y="1648050"/>
            <a:ext cx="3837000" cy="35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17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5"/>
              <a:buFont typeface="Libre Franklin"/>
              <a:buAutoNum type="arabicPeriod"/>
            </a:pPr>
            <a:r>
              <a:rPr b="1" lang="en" sz="1625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Protect all wild canis</a:t>
            </a:r>
            <a:endParaRPr b="1" sz="1625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317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5"/>
              <a:buFont typeface="Libre Franklin"/>
              <a:buAutoNum type="arabicPeriod"/>
            </a:pPr>
            <a:r>
              <a:rPr b="1" lang="en" sz="1625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Keep wolves on the federal ESA</a:t>
            </a:r>
            <a:endParaRPr b="1" sz="1625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317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5"/>
              <a:buFont typeface="Libre Franklin"/>
              <a:buAutoNum type="arabicPeriod"/>
            </a:pPr>
            <a:r>
              <a:rPr b="1" lang="en" sz="1625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More research and DNA analysis of wild canis in the Northeast</a:t>
            </a:r>
            <a:endParaRPr b="1" sz="1625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317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5"/>
              <a:buFont typeface="Libre Franklin"/>
              <a:buAutoNum type="arabicPeriod"/>
            </a:pPr>
            <a:r>
              <a:rPr b="1" lang="en" sz="1625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Increase social tolerance and public perceptions of wild canids</a:t>
            </a:r>
            <a:endParaRPr b="1" sz="1625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4013"/>
            <a:ext cx="5010600" cy="50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2990" y="64025"/>
            <a:ext cx="62891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274" y="2934650"/>
            <a:ext cx="191188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6"/>
          <p:cNvSpPr txBox="1"/>
          <p:nvPr/>
        </p:nvSpPr>
        <p:spPr>
          <a:xfrm>
            <a:off x="206950" y="824300"/>
            <a:ext cx="40725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Thank you!</a:t>
            </a:r>
            <a:endParaRPr b="1" sz="42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01" name="Google Shape;30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63" y="1408038"/>
            <a:ext cx="31908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1975" y="152400"/>
            <a:ext cx="45889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650" y="261319"/>
            <a:ext cx="4121350" cy="46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0"/>
          <p:cNvSpPr txBox="1"/>
          <p:nvPr>
            <p:ph type="title"/>
          </p:nvPr>
        </p:nvSpPr>
        <p:spPr>
          <a:xfrm>
            <a:off x="311700" y="237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The Colonial War on Wolves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569275"/>
            <a:ext cx="4524325" cy="4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0"/>
          <p:cNvSpPr txBox="1"/>
          <p:nvPr/>
        </p:nvSpPr>
        <p:spPr>
          <a:xfrm>
            <a:off x="5022650" y="4613075"/>
            <a:ext cx="1515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</a:rPr>
              <a:t>Credit: Living with Wolves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31" name="Google Shape;131;p30"/>
          <p:cNvSpPr txBox="1"/>
          <p:nvPr>
            <p:ph type="title"/>
          </p:nvPr>
        </p:nvSpPr>
        <p:spPr>
          <a:xfrm>
            <a:off x="886050" y="991500"/>
            <a:ext cx="3375600" cy="38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ibre Franklin"/>
              <a:buChar char="●"/>
            </a:pPr>
            <a:r>
              <a:rPr lang="en" sz="1500">
                <a:solidFill>
                  <a:srgbClr val="000000"/>
                </a:solidFill>
              </a:rPr>
              <a:t>historic range: most of North America 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ibre Franklin"/>
              <a:buChar char="●"/>
            </a:pPr>
            <a:r>
              <a:rPr lang="en" sz="1500">
                <a:solidFill>
                  <a:srgbClr val="000000"/>
                </a:solidFill>
              </a:rPr>
              <a:t>19th and 20th centuries, wolves and wild carnivores faced “predator extermination campaigns” through the middle of the last century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ibre Franklin"/>
              <a:buChar char="●"/>
            </a:pPr>
            <a:r>
              <a:rPr lang="en" sz="1500">
                <a:solidFill>
                  <a:srgbClr val="000000"/>
                </a:solidFill>
              </a:rPr>
              <a:t>the reasons? 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ibre Franklin"/>
              <a:buChar char="○"/>
            </a:pPr>
            <a:r>
              <a:rPr b="1" lang="en" sz="15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european worldviews</a:t>
            </a:r>
            <a:endParaRPr b="1" sz="15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ibre Franklin"/>
              <a:buChar char="○"/>
            </a:pPr>
            <a:r>
              <a:rPr b="1" lang="en" sz="15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perceived threats to farmed animals </a:t>
            </a:r>
            <a:endParaRPr b="1" sz="15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ibre Franklin"/>
              <a:buChar char="○"/>
            </a:pPr>
            <a:r>
              <a:rPr b="1" lang="en" sz="15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perceived threats to wild ungulate species </a:t>
            </a:r>
            <a:endParaRPr b="1" sz="15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/>
          <p:nvPr>
            <p:ph type="title"/>
          </p:nvPr>
        </p:nvSpPr>
        <p:spPr>
          <a:xfrm>
            <a:off x="208175" y="22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The Colonial War on Wolves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75" y="569275"/>
            <a:ext cx="4524325" cy="4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1"/>
          <p:cNvPicPr preferRelativeResize="0"/>
          <p:nvPr/>
        </p:nvPicPr>
        <p:blipFill rotWithShape="1">
          <a:blip r:embed="rId4">
            <a:alphaModFix/>
          </a:blip>
          <a:srcRect b="-668" l="22447" r="22453" t="-679"/>
          <a:stretch/>
        </p:blipFill>
        <p:spPr>
          <a:xfrm>
            <a:off x="4936075" y="224325"/>
            <a:ext cx="4207925" cy="46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1"/>
          <p:cNvSpPr txBox="1"/>
          <p:nvPr/>
        </p:nvSpPr>
        <p:spPr>
          <a:xfrm>
            <a:off x="385050" y="3630300"/>
            <a:ext cx="1515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Credit: PBS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140" name="Google Shape;140;p31"/>
          <p:cNvSpPr txBox="1"/>
          <p:nvPr>
            <p:ph type="title"/>
          </p:nvPr>
        </p:nvSpPr>
        <p:spPr>
          <a:xfrm>
            <a:off x="782538" y="1414500"/>
            <a:ext cx="3375600" cy="24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ibre Franklin"/>
              <a:buChar char="●"/>
            </a:pPr>
            <a:r>
              <a:rPr lang="en" sz="1500">
                <a:solidFill>
                  <a:srgbClr val="000000"/>
                </a:solidFill>
              </a:rPr>
              <a:t>fears &amp; misconceptions led to both federal and state governments issuing bounties to incentivize wolf killing 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000000"/>
                </a:solidFill>
              </a:rPr>
              <a:t>This led to the eradication of almost all wolves from the lower 48 by the 1930s</a:t>
            </a:r>
            <a:endParaRPr b="1" sz="15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1" name="Google Shape;141;p31"/>
          <p:cNvSpPr txBox="1"/>
          <p:nvPr/>
        </p:nvSpPr>
        <p:spPr>
          <a:xfrm>
            <a:off x="8077425" y="4919175"/>
            <a:ext cx="10668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</a:rPr>
              <a:t>Credit: PBS Nature</a:t>
            </a:r>
            <a:endParaRPr sz="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>
            <p:ph type="title"/>
          </p:nvPr>
        </p:nvSpPr>
        <p:spPr>
          <a:xfrm>
            <a:off x="311700" y="262375"/>
            <a:ext cx="362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Recovery timeline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22425"/>
            <a:ext cx="2886645" cy="422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32"/>
          <p:cNvGrpSpPr/>
          <p:nvPr/>
        </p:nvGrpSpPr>
        <p:grpSpPr>
          <a:xfrm>
            <a:off x="4272204" y="2758250"/>
            <a:ext cx="2480146" cy="1439979"/>
            <a:chOff x="4526679" y="2146674"/>
            <a:chExt cx="2480146" cy="1439979"/>
          </a:xfrm>
        </p:grpSpPr>
        <p:sp>
          <p:nvSpPr>
            <p:cNvPr id="149" name="Google Shape;149;p32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D267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0" name="Google Shape;150;p32"/>
            <p:cNvGrpSpPr/>
            <p:nvPr/>
          </p:nvGrpSpPr>
          <p:grpSpPr>
            <a:xfrm>
              <a:off x="4526679" y="2146674"/>
              <a:ext cx="2480146" cy="1439979"/>
              <a:chOff x="4526679" y="2146674"/>
              <a:chExt cx="2480146" cy="1439979"/>
            </a:xfrm>
          </p:grpSpPr>
          <p:grpSp>
            <p:nvGrpSpPr>
              <p:cNvPr id="151" name="Google Shape;151;p32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52" name="Google Shape;152;p3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53" name="Google Shape;153;p3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4" name="Google Shape;154;p32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2000s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55" name="Google Shape;155;p32"/>
              <p:cNvSpPr txBox="1"/>
              <p:nvPr/>
            </p:nvSpPr>
            <p:spPr>
              <a:xfrm>
                <a:off x="4753225" y="2146674"/>
                <a:ext cx="2253600" cy="65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Relentless attempts at delisting 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U.S. Fish and Wildlife Service attempts to delist wolves both regionally and nationally</a:t>
                </a:r>
                <a:endParaRPr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60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160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6" name="Google Shape;156;p32"/>
          <p:cNvGrpSpPr/>
          <p:nvPr/>
        </p:nvGrpSpPr>
        <p:grpSpPr>
          <a:xfrm>
            <a:off x="6181321" y="3314175"/>
            <a:ext cx="2494654" cy="1735651"/>
            <a:chOff x="6435796" y="2702599"/>
            <a:chExt cx="2494654" cy="1735651"/>
          </a:xfrm>
        </p:grpSpPr>
        <p:sp>
          <p:nvSpPr>
            <p:cNvPr id="157" name="Google Shape;157;p32"/>
            <p:cNvSpPr/>
            <p:nvPr/>
          </p:nvSpPr>
          <p:spPr>
            <a:xfrm>
              <a:off x="6807650" y="3079474"/>
              <a:ext cx="2122800" cy="133500"/>
            </a:xfrm>
            <a:prstGeom prst="rect">
              <a:avLst/>
            </a:prstGeom>
            <a:solidFill>
              <a:srgbClr val="606E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8" name="Google Shape;158;p32"/>
            <p:cNvGrpSpPr/>
            <p:nvPr/>
          </p:nvGrpSpPr>
          <p:grpSpPr>
            <a:xfrm>
              <a:off x="6435796" y="2702599"/>
              <a:ext cx="2494577" cy="1735651"/>
              <a:chOff x="6435796" y="2702599"/>
              <a:chExt cx="2494577" cy="1735651"/>
            </a:xfrm>
          </p:grpSpPr>
          <p:grpSp>
            <p:nvGrpSpPr>
              <p:cNvPr id="159" name="Google Shape;159;p32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60" name="Google Shape;160;p3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1" name="Google Shape;161;p3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2" name="Google Shape;162;p32"/>
              <p:cNvSpPr txBox="1"/>
              <p:nvPr/>
            </p:nvSpPr>
            <p:spPr>
              <a:xfrm>
                <a:off x="6435796" y="2702599"/>
                <a:ext cx="1057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2021-22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63" name="Google Shape;163;p32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Wolves delisted and then overturned in 2022.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64" name="Google Shape;164;p32"/>
          <p:cNvGrpSpPr/>
          <p:nvPr/>
        </p:nvGrpSpPr>
        <p:grpSpPr>
          <a:xfrm>
            <a:off x="241516" y="2758250"/>
            <a:ext cx="2394984" cy="1439989"/>
            <a:chOff x="495991" y="2146674"/>
            <a:chExt cx="2394984" cy="1439989"/>
          </a:xfrm>
        </p:grpSpPr>
        <p:sp>
          <p:nvSpPr>
            <p:cNvPr id="165" name="Google Shape;165;p32"/>
            <p:cNvSpPr/>
            <p:nvPr/>
          </p:nvSpPr>
          <p:spPr>
            <a:xfrm>
              <a:off x="742075" y="3079474"/>
              <a:ext cx="2148900" cy="133500"/>
            </a:xfrm>
            <a:prstGeom prst="rect">
              <a:avLst/>
            </a:prstGeom>
            <a:solidFill>
              <a:srgbClr val="C671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6" name="Google Shape;166;p32"/>
            <p:cNvGrpSpPr/>
            <p:nvPr/>
          </p:nvGrpSpPr>
          <p:grpSpPr>
            <a:xfrm>
              <a:off x="495991" y="2146674"/>
              <a:ext cx="2243834" cy="1439989"/>
              <a:chOff x="495991" y="2146674"/>
              <a:chExt cx="2243834" cy="1439989"/>
            </a:xfrm>
          </p:grpSpPr>
          <p:sp>
            <p:nvSpPr>
              <p:cNvPr id="167" name="Google Shape;167;p32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1974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8" name="Google Shape;168;p32"/>
              <p:cNvGrpSpPr/>
              <p:nvPr/>
            </p:nvGrpSpPr>
            <p:grpSpPr>
              <a:xfrm>
                <a:off x="695875" y="2820465"/>
                <a:ext cx="92400" cy="394800"/>
                <a:chOff x="660425" y="2584100"/>
                <a:chExt cx="92400" cy="394800"/>
              </a:xfrm>
            </p:grpSpPr>
            <p:cxnSp>
              <p:nvCxnSpPr>
                <p:cNvPr id="169" name="Google Shape;169;p32"/>
                <p:cNvCxnSpPr/>
                <p:nvPr/>
              </p:nvCxnSpPr>
              <p:spPr>
                <a:xfrm>
                  <a:off x="706625" y="2619500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70" name="Google Shape;170;p32"/>
                <p:cNvSpPr/>
                <p:nvPr/>
              </p:nvSpPr>
              <p:spPr>
                <a:xfrm>
                  <a:off x="660425" y="25841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71" name="Google Shape;171;p32"/>
              <p:cNvSpPr txBox="1"/>
              <p:nvPr/>
            </p:nvSpPr>
            <p:spPr>
              <a:xfrm>
                <a:off x="881025" y="2146674"/>
                <a:ext cx="1858800" cy="5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Endangered Species Act Signed into Law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Wolves listed as endangered across the lower 48. 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72" name="Google Shape;172;p32"/>
          <p:cNvGrpSpPr/>
          <p:nvPr/>
        </p:nvGrpSpPr>
        <p:grpSpPr>
          <a:xfrm>
            <a:off x="2271120" y="3314172"/>
            <a:ext cx="2501355" cy="1735654"/>
            <a:chOff x="2525595" y="2702596"/>
            <a:chExt cx="2501355" cy="1735654"/>
          </a:xfrm>
        </p:grpSpPr>
        <p:sp>
          <p:nvSpPr>
            <p:cNvPr id="173" name="Google Shape;173;p32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606E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4" name="Google Shape;174;p32"/>
            <p:cNvGrpSpPr/>
            <p:nvPr/>
          </p:nvGrpSpPr>
          <p:grpSpPr>
            <a:xfrm>
              <a:off x="2525595" y="2702596"/>
              <a:ext cx="2501355" cy="1735654"/>
              <a:chOff x="2525595" y="2702596"/>
              <a:chExt cx="2501355" cy="1735654"/>
            </a:xfrm>
          </p:grpSpPr>
          <p:sp>
            <p:nvSpPr>
              <p:cNvPr id="175" name="Google Shape;175;p32"/>
              <p:cNvSpPr txBox="1"/>
              <p:nvPr/>
            </p:nvSpPr>
            <p:spPr>
              <a:xfrm>
                <a:off x="2525595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1990s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76" name="Google Shape;176;p32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77" name="Google Shape;177;p3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78" name="Google Shape;178;p3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79" name="Google Shape;179;p32"/>
              <p:cNvSpPr txBox="1"/>
              <p:nvPr/>
            </p:nvSpPr>
            <p:spPr>
              <a:xfrm>
                <a:off x="2773350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Reintroduced into Northern Rockies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U.S. Fish and Wildlife Service reintroduced wolves into Yellowstone and Idaho. Mexican gray wolves introduced in Arizona and New Mexico (1998). Red Wolves in South Carolina starting in 1987. 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180" name="Google Shape;1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8125" y="262387"/>
            <a:ext cx="3348649" cy="228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2"/>
          <p:cNvSpPr txBox="1"/>
          <p:nvPr/>
        </p:nvSpPr>
        <p:spPr>
          <a:xfrm>
            <a:off x="4998125" y="2174500"/>
            <a:ext cx="1515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</a:rPr>
              <a:t>Credit: Living with Wolves</a:t>
            </a:r>
            <a:endParaRPr sz="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/>
        </p:nvSpPr>
        <p:spPr>
          <a:xfrm>
            <a:off x="391450" y="0"/>
            <a:ext cx="784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73A3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Models of Wolf Habitat in the Northeast</a:t>
            </a:r>
            <a:endParaRPr b="1" sz="3000">
              <a:solidFill>
                <a:srgbClr val="373A3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87" name="Google Shape;1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25" y="348625"/>
            <a:ext cx="2886645" cy="4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3"/>
          <p:cNvPicPr preferRelativeResize="0"/>
          <p:nvPr/>
        </p:nvPicPr>
        <p:blipFill rotWithShape="1">
          <a:blip r:embed="rId4">
            <a:alphaModFix/>
          </a:blip>
          <a:srcRect b="2723" l="0" r="0" t="0"/>
          <a:stretch/>
        </p:blipFill>
        <p:spPr>
          <a:xfrm>
            <a:off x="686900" y="770848"/>
            <a:ext cx="7770199" cy="411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3"/>
          <p:cNvSpPr txBox="1"/>
          <p:nvPr/>
        </p:nvSpPr>
        <p:spPr>
          <a:xfrm>
            <a:off x="5309800" y="4768200"/>
            <a:ext cx="31473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dk2"/>
                </a:solidFill>
              </a:rPr>
              <a:t>Credit: van den Bosch et al. 2022</a:t>
            </a:r>
            <a:endParaRPr i="1"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263" y="770850"/>
            <a:ext cx="6447476" cy="403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4"/>
          <p:cNvSpPr txBox="1"/>
          <p:nvPr/>
        </p:nvSpPr>
        <p:spPr>
          <a:xfrm>
            <a:off x="1348263" y="4806800"/>
            <a:ext cx="450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Image Credit: </a:t>
            </a:r>
            <a:r>
              <a:rPr i="1" lang="en" sz="1200">
                <a:solidFill>
                  <a:srgbClr val="222222"/>
                </a:solidFill>
                <a:highlight>
                  <a:srgbClr val="FFFFFF"/>
                </a:highlight>
              </a:rPr>
              <a:t>Center for Biological Diversity</a:t>
            </a:r>
            <a:endParaRPr i="1" sz="1200"/>
          </a:p>
        </p:txBody>
      </p:sp>
      <p:sp>
        <p:nvSpPr>
          <p:cNvPr id="196" name="Google Shape;196;p34"/>
          <p:cNvSpPr txBox="1"/>
          <p:nvPr/>
        </p:nvSpPr>
        <p:spPr>
          <a:xfrm>
            <a:off x="391450" y="0"/>
            <a:ext cx="784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73A3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Models of Wolf Habitat in the Northeast</a:t>
            </a:r>
            <a:endParaRPr b="1" sz="3000">
              <a:solidFill>
                <a:srgbClr val="373A3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25" y="348625"/>
            <a:ext cx="2886645" cy="4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5">
            <a:alphaModFix/>
          </a:blip>
          <a:srcRect b="0" l="12846" r="0" t="7201"/>
          <a:stretch/>
        </p:blipFill>
        <p:spPr>
          <a:xfrm>
            <a:off x="2003075" y="936650"/>
            <a:ext cx="5263601" cy="38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8975" y="0"/>
            <a:ext cx="479381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/>
          <p:cNvPicPr preferRelativeResize="0"/>
          <p:nvPr/>
        </p:nvPicPr>
        <p:blipFill rotWithShape="1">
          <a:blip r:embed="rId4">
            <a:alphaModFix/>
          </a:blip>
          <a:srcRect b="0" l="15975" r="34025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 rotWithShape="1">
          <a:blip r:embed="rId5">
            <a:alphaModFix amt="33000"/>
          </a:blip>
          <a:srcRect b="16331" l="0" r="0" t="16324"/>
          <a:stretch/>
        </p:blipFill>
        <p:spPr>
          <a:xfrm>
            <a:off x="349875" y="102675"/>
            <a:ext cx="3527401" cy="118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 txBox="1"/>
          <p:nvPr>
            <p:ph type="title"/>
          </p:nvPr>
        </p:nvSpPr>
        <p:spPr>
          <a:xfrm>
            <a:off x="525150" y="47675"/>
            <a:ext cx="3200400" cy="12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Coyote </a:t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(Canis Latrans)</a:t>
            </a:r>
            <a:endParaRPr sz="2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/>
        </p:nvSpPr>
        <p:spPr>
          <a:xfrm>
            <a:off x="385050" y="3630300"/>
            <a:ext cx="1515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Credit: PBS</a:t>
            </a:r>
            <a:endParaRPr sz="800">
              <a:solidFill>
                <a:srgbClr val="FFFFFF"/>
              </a:solidFill>
            </a:endParaRPr>
          </a:p>
        </p:txBody>
      </p:sp>
      <p:pic>
        <p:nvPicPr>
          <p:cNvPr descr="A picture containing text, book, group&#10;&#10;Description automatically generated" id="212" name="Google Shape;21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0874" y="109025"/>
            <a:ext cx="6462250" cy="481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6"/>
          <p:cNvSpPr/>
          <p:nvPr/>
        </p:nvSpPr>
        <p:spPr>
          <a:xfrm>
            <a:off x="3278175" y="697650"/>
            <a:ext cx="2211300" cy="18741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758499" y="151524"/>
            <a:ext cx="3037425" cy="6049476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9" name="Google Shape;219;p37"/>
          <p:cNvSpPr/>
          <p:nvPr/>
        </p:nvSpPr>
        <p:spPr>
          <a:xfrm>
            <a:off x="252475" y="3895625"/>
            <a:ext cx="5858700" cy="291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00" y="930353"/>
            <a:ext cx="8376851" cy="38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391450" y="0"/>
            <a:ext cx="8448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73A3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Our Resident Canid: Eastern Coyote</a:t>
            </a:r>
            <a:endParaRPr b="1" sz="3000">
              <a:solidFill>
                <a:srgbClr val="373A3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00" y="375200"/>
            <a:ext cx="5756750" cy="4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oject Coyote">
  <a:themeElements>
    <a:clrScheme name="Slate">
      <a:dk1>
        <a:srgbClr val="FFFFFF"/>
      </a:dk1>
      <a:lt1>
        <a:srgbClr val="373A36"/>
      </a:lt1>
      <a:dk2>
        <a:srgbClr val="FFFFFF"/>
      </a:dk2>
      <a:lt2>
        <a:srgbClr val="D6D1C3"/>
      </a:lt2>
      <a:accent1>
        <a:srgbClr val="827B73"/>
      </a:accent1>
      <a:accent2>
        <a:srgbClr val="655356"/>
      </a:accent2>
      <a:accent3>
        <a:srgbClr val="C17059"/>
      </a:accent3>
      <a:accent4>
        <a:srgbClr val="F6F5F3"/>
      </a:accent4>
      <a:accent5>
        <a:srgbClr val="D6D1C3"/>
      </a:accent5>
      <a:accent6>
        <a:srgbClr val="DFB136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