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88" r:id="rId2"/>
    <p:sldId id="517" r:id="rId3"/>
    <p:sldId id="548" r:id="rId4"/>
    <p:sldId id="514" r:id="rId5"/>
    <p:sldId id="499" r:id="rId6"/>
    <p:sldId id="538" r:id="rId7"/>
    <p:sldId id="507" r:id="rId8"/>
    <p:sldId id="505" r:id="rId9"/>
    <p:sldId id="550" r:id="rId10"/>
    <p:sldId id="509" r:id="rId11"/>
    <p:sldId id="529" r:id="rId12"/>
    <p:sldId id="531" r:id="rId13"/>
    <p:sldId id="504" r:id="rId14"/>
    <p:sldId id="430" r:id="rId15"/>
    <p:sldId id="546" r:id="rId16"/>
    <p:sldId id="510" r:id="rId17"/>
    <p:sldId id="525" r:id="rId18"/>
    <p:sldId id="410" r:id="rId19"/>
    <p:sldId id="412" r:id="rId20"/>
    <p:sldId id="523" r:id="rId21"/>
    <p:sldId id="483" r:id="rId22"/>
    <p:sldId id="544" r:id="rId23"/>
    <p:sldId id="511" r:id="rId24"/>
    <p:sldId id="533" r:id="rId25"/>
    <p:sldId id="461" r:id="rId26"/>
    <p:sldId id="455" r:id="rId27"/>
    <p:sldId id="495" r:id="rId28"/>
    <p:sldId id="368" r:id="rId29"/>
    <p:sldId id="441" r:id="rId30"/>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E4234"/>
    <a:srgbClr val="4E9EB8"/>
    <a:srgbClr val="519136"/>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7" autoAdjust="0"/>
    <p:restoredTop sz="81829" autoAdjust="0"/>
  </p:normalViewPr>
  <p:slideViewPr>
    <p:cSldViewPr>
      <p:cViewPr varScale="1">
        <p:scale>
          <a:sx n="62" d="100"/>
          <a:sy n="62" d="100"/>
        </p:scale>
        <p:origin x="-1781"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4820"/>
          </a:xfrm>
          <a:prstGeom prst="rect">
            <a:avLst/>
          </a:prstGeom>
        </p:spPr>
        <p:txBody>
          <a:bodyPr vert="horz" lIns="92432" tIns="46216" rIns="92432" bIns="46216" rtlCol="0"/>
          <a:lstStyle>
            <a:lvl1pPr algn="l">
              <a:defRPr sz="1100"/>
            </a:lvl1pPr>
          </a:lstStyle>
          <a:p>
            <a:endParaRPr lang="en-US"/>
          </a:p>
        </p:txBody>
      </p:sp>
      <p:sp>
        <p:nvSpPr>
          <p:cNvPr id="3" name="Date Placeholder 2"/>
          <p:cNvSpPr>
            <a:spLocks noGrp="1"/>
          </p:cNvSpPr>
          <p:nvPr>
            <p:ph type="dt" sz="quarter" idx="1"/>
          </p:nvPr>
        </p:nvSpPr>
        <p:spPr>
          <a:xfrm>
            <a:off x="3898102" y="1"/>
            <a:ext cx="2982119" cy="464820"/>
          </a:xfrm>
          <a:prstGeom prst="rect">
            <a:avLst/>
          </a:prstGeom>
        </p:spPr>
        <p:txBody>
          <a:bodyPr vert="horz" lIns="92432" tIns="46216" rIns="92432" bIns="46216" rtlCol="0"/>
          <a:lstStyle>
            <a:lvl1pPr algn="r">
              <a:defRPr sz="1100"/>
            </a:lvl1pPr>
          </a:lstStyle>
          <a:p>
            <a:fld id="{499A4CFE-72E7-45B4-BC32-627526D874ED}" type="datetimeFigureOut">
              <a:rPr lang="en-US" smtClean="0"/>
              <a:pPr/>
              <a:t>12/8/2015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32" tIns="46216" rIns="92432" bIns="46216" rtlCol="0" anchor="b"/>
          <a:lstStyle>
            <a:lvl1pPr algn="l">
              <a:defRPr sz="11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32" tIns="46216" rIns="92432" bIns="46216" rtlCol="0" anchor="b"/>
          <a:lstStyle>
            <a:lvl1pPr algn="r">
              <a:defRPr sz="1100"/>
            </a:lvl1pPr>
          </a:lstStyle>
          <a:p>
            <a:fld id="{D3C86331-8A87-42F1-88A2-20F96F9F1BF4}" type="slidenum">
              <a:rPr lang="en-US" smtClean="0"/>
              <a:pPr/>
              <a:t>‹#›</a:t>
            </a:fld>
            <a:endParaRPr lang="en-US"/>
          </a:p>
        </p:txBody>
      </p:sp>
    </p:spTree>
    <p:extLst>
      <p:ext uri="{BB962C8B-B14F-4D97-AF65-F5344CB8AC3E}">
        <p14:creationId xmlns="" xmlns:p14="http://schemas.microsoft.com/office/powerpoint/2010/main" val="4284956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1"/>
            <a:ext cx="2982119" cy="464820"/>
          </a:xfrm>
          <a:prstGeom prst="rect">
            <a:avLst/>
          </a:prstGeom>
          <a:noFill/>
          <a:ln>
            <a:noFill/>
          </a:ln>
          <a:effectLst/>
          <a:extLst/>
        </p:spPr>
        <p:txBody>
          <a:bodyPr vert="horz" wrap="square" lIns="92432" tIns="46216" rIns="92432" bIns="46216" numCol="1" anchor="t" anchorCtr="0" compatLnSpc="1">
            <a:prstTxWarp prst="textNoShape">
              <a:avLst/>
            </a:prstTxWarp>
          </a:bodyPr>
          <a:lstStyle>
            <a:lvl1pPr eaLnBrk="0" hangingPunct="0">
              <a:defRPr sz="1100">
                <a:latin typeface="Arial" charset="0"/>
                <a:ea typeface="+mn-ea"/>
              </a:defRPr>
            </a:lvl1pPr>
          </a:lstStyle>
          <a:p>
            <a:pPr>
              <a:defRPr/>
            </a:pPr>
            <a:endParaRPr lang="en-US"/>
          </a:p>
        </p:txBody>
      </p:sp>
      <p:sp>
        <p:nvSpPr>
          <p:cNvPr id="32771" name="Rectangle 3"/>
          <p:cNvSpPr>
            <a:spLocks noGrp="1" noChangeArrowheads="1"/>
          </p:cNvSpPr>
          <p:nvPr>
            <p:ph type="dt" idx="1"/>
          </p:nvPr>
        </p:nvSpPr>
        <p:spPr bwMode="auto">
          <a:xfrm>
            <a:off x="3898102" y="1"/>
            <a:ext cx="2982119" cy="464820"/>
          </a:xfrm>
          <a:prstGeom prst="rect">
            <a:avLst/>
          </a:prstGeom>
          <a:noFill/>
          <a:ln>
            <a:noFill/>
          </a:ln>
          <a:effectLst/>
          <a:extLst/>
        </p:spPr>
        <p:txBody>
          <a:bodyPr vert="horz" wrap="square" lIns="92432" tIns="46216" rIns="92432" bIns="46216" numCol="1" anchor="t" anchorCtr="0" compatLnSpc="1">
            <a:prstTxWarp prst="textNoShape">
              <a:avLst/>
            </a:prstTxWarp>
          </a:bodyPr>
          <a:lstStyle>
            <a:lvl1pPr algn="r" eaLnBrk="0" hangingPunct="0">
              <a:defRPr sz="1100">
                <a:latin typeface="Arial" charset="0"/>
                <a:ea typeface="ＭＳ Ｐゴシック" charset="-128"/>
              </a:defRPr>
            </a:lvl1pPr>
          </a:lstStyle>
          <a:p>
            <a:pPr>
              <a:defRPr/>
            </a:pPr>
            <a:fld id="{209D56CD-C7CD-4D60-92AB-CEFA8351EF18}" type="datetime1">
              <a:rPr lang="en-US"/>
              <a:pPr>
                <a:defRPr/>
              </a:pPr>
              <a:t>12/8/2015</a:t>
            </a:fld>
            <a:endParaRPr lang="en-US"/>
          </a:p>
        </p:txBody>
      </p:sp>
      <p:sp>
        <p:nvSpPr>
          <p:cNvPr id="13316" name="Rectangle 4"/>
          <p:cNvSpPr>
            <a:spLocks noGrp="1" noRot="1" noChangeAspect="1" noChangeArrowheads="1" noTextEdit="1"/>
          </p:cNvSpPr>
          <p:nvPr>
            <p:ph type="sldImg" idx="2"/>
          </p:nvPr>
        </p:nvSpPr>
        <p:spPr bwMode="auto">
          <a:xfrm>
            <a:off x="1117600" y="698500"/>
            <a:ext cx="4646613"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688182" y="4415791"/>
            <a:ext cx="5505450" cy="4183380"/>
          </a:xfrm>
          <a:prstGeom prst="rect">
            <a:avLst/>
          </a:prstGeom>
          <a:noFill/>
          <a:ln>
            <a:noFill/>
          </a:ln>
          <a:effectLst/>
          <a:extLst/>
        </p:spPr>
        <p:txBody>
          <a:bodyPr vert="horz" wrap="square" lIns="92432" tIns="46216" rIns="92432" bIns="462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829967"/>
            <a:ext cx="2982119" cy="464820"/>
          </a:xfrm>
          <a:prstGeom prst="rect">
            <a:avLst/>
          </a:prstGeom>
          <a:noFill/>
          <a:ln>
            <a:noFill/>
          </a:ln>
          <a:effectLst/>
          <a:extLst/>
        </p:spPr>
        <p:txBody>
          <a:bodyPr vert="horz" wrap="square" lIns="92432" tIns="46216" rIns="92432" bIns="46216" numCol="1" anchor="b" anchorCtr="0" compatLnSpc="1">
            <a:prstTxWarp prst="textNoShape">
              <a:avLst/>
            </a:prstTxWarp>
          </a:bodyPr>
          <a:lstStyle>
            <a:lvl1pPr eaLnBrk="0" hangingPunct="0">
              <a:defRPr sz="1100">
                <a:latin typeface="Arial" charset="0"/>
                <a:ea typeface="+mn-ea"/>
              </a:defRPr>
            </a:lvl1pPr>
          </a:lstStyle>
          <a:p>
            <a:pPr>
              <a:defRPr/>
            </a:pPr>
            <a:endParaRPr lang="en-US"/>
          </a:p>
        </p:txBody>
      </p:sp>
      <p:sp>
        <p:nvSpPr>
          <p:cNvPr id="32775" name="Rectangle 7"/>
          <p:cNvSpPr>
            <a:spLocks noGrp="1" noChangeArrowheads="1"/>
          </p:cNvSpPr>
          <p:nvPr>
            <p:ph type="sldNum" sz="quarter" idx="5"/>
          </p:nvPr>
        </p:nvSpPr>
        <p:spPr bwMode="auto">
          <a:xfrm>
            <a:off x="3898102" y="8829967"/>
            <a:ext cx="2982119" cy="464820"/>
          </a:xfrm>
          <a:prstGeom prst="rect">
            <a:avLst/>
          </a:prstGeom>
          <a:noFill/>
          <a:ln>
            <a:noFill/>
          </a:ln>
          <a:effectLst/>
          <a:extLst/>
        </p:spPr>
        <p:txBody>
          <a:bodyPr vert="horz" wrap="square" lIns="92432" tIns="46216" rIns="92432" bIns="46216" numCol="1" anchor="b" anchorCtr="0" compatLnSpc="1">
            <a:prstTxWarp prst="textNoShape">
              <a:avLst/>
            </a:prstTxWarp>
          </a:bodyPr>
          <a:lstStyle>
            <a:lvl1pPr algn="r" eaLnBrk="0" hangingPunct="0">
              <a:defRPr sz="1100">
                <a:latin typeface="Arial" charset="0"/>
                <a:ea typeface="ＭＳ Ｐゴシック" charset="-128"/>
              </a:defRPr>
            </a:lvl1pPr>
          </a:lstStyle>
          <a:p>
            <a:pPr>
              <a:defRPr/>
            </a:pPr>
            <a:fld id="{AD37B1E5-5458-4F19-90BB-4B610DB4B9ED}" type="slidenum">
              <a:rPr lang="en-US"/>
              <a:pPr>
                <a:defRPr/>
              </a:pPr>
              <a:t>‹#›</a:t>
            </a:fld>
            <a:endParaRPr lang="en-US"/>
          </a:p>
        </p:txBody>
      </p:sp>
    </p:spTree>
    <p:extLst>
      <p:ext uri="{BB962C8B-B14F-4D97-AF65-F5344CB8AC3E}">
        <p14:creationId xmlns="" xmlns:p14="http://schemas.microsoft.com/office/powerpoint/2010/main" val="759695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BAA7C8-F0FE-4168-BC34-08E120E535F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rPr>
              <a:t>Source:</a:t>
            </a:r>
            <a:r>
              <a:rPr lang="en-US" sz="1200" baseline="0" dirty="0" smtClean="0">
                <a:solidFill>
                  <a:schemeClr val="bg1"/>
                </a:solidFill>
              </a:rPr>
              <a:t>  Doris Cellarius</a:t>
            </a:r>
            <a:endParaRPr lang="en-US" sz="1200" dirty="0" smtClean="0">
              <a:solidFill>
                <a:schemeClr val="bg1"/>
              </a:solidFill>
            </a:endParaRPr>
          </a:p>
          <a:p>
            <a:pPr algn="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bg1"/>
              </a:solidFill>
            </a:endParaRPr>
          </a:p>
          <a:p>
            <a:pPr algn="r"/>
            <a:r>
              <a:rPr lang="en-US" dirty="0" smtClean="0"/>
              <a:t>Source:  Doris Cellarius</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dirty="0" smtClean="0"/>
              <a:t>Source: Green Science Policy Institute</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dirty="0" smtClean="0"/>
              <a:t>Source: Washington</a:t>
            </a:r>
            <a:r>
              <a:rPr lang="en-US" baseline="0" dirty="0" smtClean="0"/>
              <a:t> Toxics Coalition</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rPr>
              <a:t>Source:</a:t>
            </a:r>
            <a:r>
              <a:rPr lang="en-US" sz="1200" baseline="0" dirty="0" smtClean="0">
                <a:solidFill>
                  <a:schemeClr val="bg1"/>
                </a:solidFill>
              </a:rPr>
              <a:t> </a:t>
            </a:r>
            <a:r>
              <a:rPr lang="en-US" sz="1200" dirty="0" smtClean="0">
                <a:solidFill>
                  <a:schemeClr val="bg1"/>
                </a:solidFill>
              </a:rPr>
              <a:t>  Florida Sierra Club</a:t>
            </a:r>
          </a:p>
          <a:p>
            <a:pPr algn="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rPr>
              <a:t>Source:</a:t>
            </a:r>
            <a:r>
              <a:rPr lang="en-US" sz="1200" baseline="0" dirty="0" smtClean="0">
                <a:solidFill>
                  <a:schemeClr val="bg1"/>
                </a:solidFill>
              </a:rPr>
              <a:t> </a:t>
            </a:r>
            <a:r>
              <a:rPr lang="en-US" sz="1200" dirty="0" smtClean="0">
                <a:solidFill>
                  <a:schemeClr val="bg1"/>
                </a:solidFill>
              </a:rPr>
              <a:t> Sierra Club</a:t>
            </a:r>
          </a:p>
          <a:p>
            <a:pPr algn="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bg1"/>
              </a:solidFill>
            </a:endParaRPr>
          </a:p>
          <a:p>
            <a:pPr algn="r"/>
            <a:r>
              <a:rPr lang="en-US" dirty="0" smtClean="0"/>
              <a:t>Source:  Arizona Water Sentinels</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bg1"/>
              </a:solidFill>
            </a:endParaRPr>
          </a:p>
          <a:p>
            <a:pPr algn="r"/>
            <a:r>
              <a:rPr lang="en-US" dirty="0" smtClean="0"/>
              <a:t>Source: Valley of the Fox Water Sentinels</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Ohio Water Sentinels</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Ohio Water Sentinels</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Sierra Club</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bg1"/>
              </a:solidFill>
            </a:endParaRPr>
          </a:p>
          <a:p>
            <a:pPr algn="r"/>
            <a:r>
              <a:rPr lang="en-US" dirty="0" smtClean="0"/>
              <a:t>Source:  Fountain</a:t>
            </a:r>
            <a:r>
              <a:rPr lang="en-US" baseline="0" dirty="0" smtClean="0"/>
              <a:t> Creek</a:t>
            </a:r>
            <a:r>
              <a:rPr lang="en-US" dirty="0" smtClean="0"/>
              <a:t> (Colorado) Water Sentinels</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err="1" smtClean="0"/>
              <a:t>Source:EPA</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Source:  </a:t>
            </a:r>
            <a:r>
              <a:rPr lang="en-US" dirty="0" err="1" smtClean="0"/>
              <a:t>Colilert</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Source:  EPA</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Sierra Club</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dirty="0" smtClean="0"/>
              <a:t>Source: US EPA</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dirty="0" smtClean="0"/>
              <a:t>Source: Prescott</a:t>
            </a:r>
            <a:r>
              <a:rPr lang="en-US" baseline="0" dirty="0" smtClean="0"/>
              <a:t> Creeks, Arizona</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dirty="0" smtClean="0"/>
              <a:t>Source: US EPA</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Sierra Club Toxics Committee</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Yavapai Group, Sierra Club</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EPA</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Arizona Water Sentinels</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Sierra Club</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dirty="0" err="1" smtClean="0"/>
              <a:t>Source:EPA</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dirty="0" smtClean="0"/>
              <a:t>Source: </a:t>
            </a:r>
            <a:r>
              <a:rPr lang="en-US" smtClean="0"/>
              <a:t>Rita</a:t>
            </a:r>
            <a:r>
              <a:rPr lang="en-US" baseline="0" smtClean="0"/>
              <a:t> Chapman</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dirty="0" smtClean="0"/>
              <a:t>Source: US EPA</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UNESCO – United Nations Educational, Scientific and Cultural Organization</a:t>
            </a:r>
            <a:endParaRPr lang="en-US" dirty="0"/>
          </a:p>
        </p:txBody>
      </p:sp>
      <p:sp>
        <p:nvSpPr>
          <p:cNvPr id="4" name="Slide Number Placeholder 3"/>
          <p:cNvSpPr>
            <a:spLocks noGrp="1"/>
          </p:cNvSpPr>
          <p:nvPr>
            <p:ph type="sldNum" sz="quarter" idx="10"/>
          </p:nvPr>
        </p:nvSpPr>
        <p:spPr/>
        <p:txBody>
          <a:bodyPr/>
          <a:lstStyle/>
          <a:p>
            <a:pPr>
              <a:defRPr/>
            </a:pPr>
            <a:fld id="{AD37B1E5-5458-4F19-90BB-4B610DB4B9E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B5225E-1BB8-49F7-ADF1-BA7707A9165C}" type="slidenum">
              <a:rPr lang="en-US"/>
              <a:pPr>
                <a:defRPr/>
              </a:pPr>
              <a:t>‹#›</a:t>
            </a:fld>
            <a:endParaRPr lang="en-US"/>
          </a:p>
        </p:txBody>
      </p:sp>
    </p:spTree>
    <p:extLst>
      <p:ext uri="{BB962C8B-B14F-4D97-AF65-F5344CB8AC3E}">
        <p14:creationId xmlns="" xmlns:p14="http://schemas.microsoft.com/office/powerpoint/2010/main" val="126764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EDFBAE-BA1D-41A8-85FC-71C900DCF35B}" type="slidenum">
              <a:rPr lang="en-US"/>
              <a:pPr>
                <a:defRPr/>
              </a:pPr>
              <a:t>‹#›</a:t>
            </a:fld>
            <a:endParaRPr lang="en-US"/>
          </a:p>
        </p:txBody>
      </p:sp>
    </p:spTree>
    <p:extLst>
      <p:ext uri="{BB962C8B-B14F-4D97-AF65-F5344CB8AC3E}">
        <p14:creationId xmlns="" xmlns:p14="http://schemas.microsoft.com/office/powerpoint/2010/main" val="24000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73056-53D7-455B-B08E-C38F405C762C}" type="slidenum">
              <a:rPr lang="en-US"/>
              <a:pPr>
                <a:defRPr/>
              </a:pPr>
              <a:t>‹#›</a:t>
            </a:fld>
            <a:endParaRPr lang="en-US"/>
          </a:p>
        </p:txBody>
      </p:sp>
    </p:spTree>
    <p:extLst>
      <p:ext uri="{BB962C8B-B14F-4D97-AF65-F5344CB8AC3E}">
        <p14:creationId xmlns="" xmlns:p14="http://schemas.microsoft.com/office/powerpoint/2010/main" val="399259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AC43E60-DB56-48F5-A571-5F5E131BE100}" type="slidenum">
              <a:rPr lang="en-US"/>
              <a:pPr>
                <a:defRPr/>
              </a:pPr>
              <a:t>‹#›</a:t>
            </a:fld>
            <a:endParaRPr lang="en-US"/>
          </a:p>
        </p:txBody>
      </p:sp>
    </p:spTree>
    <p:extLst>
      <p:ext uri="{BB962C8B-B14F-4D97-AF65-F5344CB8AC3E}">
        <p14:creationId xmlns="" xmlns:p14="http://schemas.microsoft.com/office/powerpoint/2010/main" val="3120872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5FD51D-CFDB-4F1D-A862-EBD5833B5B48}" type="slidenum">
              <a:rPr lang="en-US"/>
              <a:pPr>
                <a:defRPr/>
              </a:pPr>
              <a:t>‹#›</a:t>
            </a:fld>
            <a:endParaRPr lang="en-US"/>
          </a:p>
        </p:txBody>
      </p:sp>
    </p:spTree>
    <p:extLst>
      <p:ext uri="{BB962C8B-B14F-4D97-AF65-F5344CB8AC3E}">
        <p14:creationId xmlns="" xmlns:p14="http://schemas.microsoft.com/office/powerpoint/2010/main" val="115959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21F9B3-1B18-4614-B503-43E0B41568AE}" type="slidenum">
              <a:rPr lang="en-US"/>
              <a:pPr>
                <a:defRPr/>
              </a:pPr>
              <a:t>‹#›</a:t>
            </a:fld>
            <a:endParaRPr lang="en-US"/>
          </a:p>
        </p:txBody>
      </p:sp>
    </p:spTree>
    <p:extLst>
      <p:ext uri="{BB962C8B-B14F-4D97-AF65-F5344CB8AC3E}">
        <p14:creationId xmlns="" xmlns:p14="http://schemas.microsoft.com/office/powerpoint/2010/main" val="244158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A2EDB2-F05A-46BB-96C4-9B68C3316E55}" type="slidenum">
              <a:rPr lang="en-US"/>
              <a:pPr>
                <a:defRPr/>
              </a:pPr>
              <a:t>‹#›</a:t>
            </a:fld>
            <a:endParaRPr lang="en-US"/>
          </a:p>
        </p:txBody>
      </p:sp>
    </p:spTree>
    <p:extLst>
      <p:ext uri="{BB962C8B-B14F-4D97-AF65-F5344CB8AC3E}">
        <p14:creationId xmlns="" xmlns:p14="http://schemas.microsoft.com/office/powerpoint/2010/main" val="209595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2B3C14-4DB1-43F0-A58F-B6EDDC855941}" type="slidenum">
              <a:rPr lang="en-US"/>
              <a:pPr>
                <a:defRPr/>
              </a:pPr>
              <a:t>‹#›</a:t>
            </a:fld>
            <a:endParaRPr lang="en-US"/>
          </a:p>
        </p:txBody>
      </p:sp>
    </p:spTree>
    <p:extLst>
      <p:ext uri="{BB962C8B-B14F-4D97-AF65-F5344CB8AC3E}">
        <p14:creationId xmlns="" xmlns:p14="http://schemas.microsoft.com/office/powerpoint/2010/main" val="89554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7D3E56-86D8-43EB-9974-A80A6572F546}" type="slidenum">
              <a:rPr lang="en-US"/>
              <a:pPr>
                <a:defRPr/>
              </a:pPr>
              <a:t>‹#›</a:t>
            </a:fld>
            <a:endParaRPr lang="en-US"/>
          </a:p>
        </p:txBody>
      </p:sp>
    </p:spTree>
    <p:extLst>
      <p:ext uri="{BB962C8B-B14F-4D97-AF65-F5344CB8AC3E}">
        <p14:creationId xmlns="" xmlns:p14="http://schemas.microsoft.com/office/powerpoint/2010/main" val="262990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606C56-F49E-43F9-96C4-04DC6956ED8B}" type="slidenum">
              <a:rPr lang="en-US"/>
              <a:pPr>
                <a:defRPr/>
              </a:pPr>
              <a:t>‹#›</a:t>
            </a:fld>
            <a:endParaRPr lang="en-US"/>
          </a:p>
        </p:txBody>
      </p:sp>
    </p:spTree>
    <p:extLst>
      <p:ext uri="{BB962C8B-B14F-4D97-AF65-F5344CB8AC3E}">
        <p14:creationId xmlns="" xmlns:p14="http://schemas.microsoft.com/office/powerpoint/2010/main" val="393402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2614C2-7649-4F93-BE88-51ABC206FDD9}" type="slidenum">
              <a:rPr lang="en-US"/>
              <a:pPr>
                <a:defRPr/>
              </a:pPr>
              <a:t>‹#›</a:t>
            </a:fld>
            <a:endParaRPr lang="en-US"/>
          </a:p>
        </p:txBody>
      </p:sp>
    </p:spTree>
    <p:extLst>
      <p:ext uri="{BB962C8B-B14F-4D97-AF65-F5344CB8AC3E}">
        <p14:creationId xmlns="" xmlns:p14="http://schemas.microsoft.com/office/powerpoint/2010/main" val="233946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75EDA0-88FE-41DB-BF4E-E5A25308F981}" type="slidenum">
              <a:rPr lang="en-US"/>
              <a:pPr>
                <a:defRPr/>
              </a:pPr>
              <a:t>‹#›</a:t>
            </a:fld>
            <a:endParaRPr lang="en-US"/>
          </a:p>
        </p:txBody>
      </p:sp>
    </p:spTree>
    <p:extLst>
      <p:ext uri="{BB962C8B-B14F-4D97-AF65-F5344CB8AC3E}">
        <p14:creationId xmlns="" xmlns:p14="http://schemas.microsoft.com/office/powerpoint/2010/main" val="78968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C26B4E-6242-43BD-BD79-AC6C75736BC2}" type="slidenum">
              <a:rPr lang="en-US"/>
              <a:pPr>
                <a:defRPr/>
              </a:pPr>
              <a:t>‹#›</a:t>
            </a:fld>
            <a:endParaRPr lang="en-US"/>
          </a:p>
        </p:txBody>
      </p:sp>
    </p:spTree>
    <p:extLst>
      <p:ext uri="{BB962C8B-B14F-4D97-AF65-F5344CB8AC3E}">
        <p14:creationId xmlns="" xmlns:p14="http://schemas.microsoft.com/office/powerpoint/2010/main" val="295584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defRPr>
            </a:lvl1pPr>
          </a:lstStyle>
          <a:p>
            <a:pPr>
              <a:defRPr/>
            </a:pPr>
            <a:fld id="{B8BB4F62-2E37-43C9-84B8-D93C6AA49A29}" type="slidenum">
              <a:rPr lang="en-US"/>
              <a:pPr>
                <a:defRPr/>
              </a:pPr>
              <a:t>‹#›</a:t>
            </a:fld>
            <a:endParaRPr lang="en-US"/>
          </a:p>
        </p:txBody>
      </p:sp>
      <p:pic>
        <p:nvPicPr>
          <p:cNvPr id="8" name="Picture 40" descr="SC-Horiz-2-color-dark-bkgrd"/>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7086600" y="76200"/>
            <a:ext cx="1988563" cy="916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ofmpub.epa.gov/waters10/attains_nation_cy.contro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chemicals-l.iisd.org/news/unesco-launches-project-on-emerging-pollutants-in-wastewater/"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8E4234"/>
        </a:solidFill>
        <a:effectLst/>
      </p:bgPr>
    </p:bg>
    <p:spTree>
      <p:nvGrpSpPr>
        <p:cNvPr id="1" name=""/>
        <p:cNvGrpSpPr/>
        <p:nvPr/>
      </p:nvGrpSpPr>
      <p:grpSpPr>
        <a:xfrm>
          <a:off x="0" y="0"/>
          <a:ext cx="0" cy="0"/>
          <a:chOff x="0" y="0"/>
          <a:chExt cx="0" cy="0"/>
        </a:xfrm>
      </p:grpSpPr>
      <p:grpSp>
        <p:nvGrpSpPr>
          <p:cNvPr id="9" name="Group 8"/>
          <p:cNvGrpSpPr/>
          <p:nvPr/>
        </p:nvGrpSpPr>
        <p:grpSpPr>
          <a:xfrm>
            <a:off x="356616" y="1325880"/>
            <a:ext cx="8442960" cy="4206240"/>
            <a:chOff x="356616" y="1325880"/>
            <a:chExt cx="8442960" cy="4206240"/>
          </a:xfrm>
        </p:grpSpPr>
        <p:pic>
          <p:nvPicPr>
            <p:cNvPr id="1026" name="Picture 2"/>
            <p:cNvPicPr>
              <a:picLocks noChangeAspect="1" noChangeArrowheads="1"/>
            </p:cNvPicPr>
            <p:nvPr/>
          </p:nvPicPr>
          <p:blipFill>
            <a:blip r:embed="rId3" cstate="print"/>
            <a:srcRect/>
            <a:stretch>
              <a:fillRect/>
            </a:stretch>
          </p:blipFill>
          <p:spPr bwMode="auto">
            <a:xfrm>
              <a:off x="356616" y="1325880"/>
              <a:ext cx="3339501" cy="4206240"/>
            </a:xfrm>
            <a:prstGeom prst="rect">
              <a:avLst/>
            </a:prstGeom>
            <a:noFill/>
            <a:ln w="9525">
              <a:noFill/>
              <a:miter lim="800000"/>
              <a:headEnd/>
              <a:tailEnd/>
            </a:ln>
            <a:effectLst/>
          </p:spPr>
        </p:pic>
        <p:sp>
          <p:nvSpPr>
            <p:cNvPr id="5" name="TextBox 4"/>
            <p:cNvSpPr txBox="1"/>
            <p:nvPr/>
          </p:nvSpPr>
          <p:spPr>
            <a:xfrm>
              <a:off x="3770376" y="1360944"/>
              <a:ext cx="5029200" cy="2677656"/>
            </a:xfrm>
            <a:prstGeom prst="rect">
              <a:avLst/>
            </a:prstGeom>
            <a:solidFill>
              <a:srgbClr val="8E4234"/>
            </a:solidFill>
          </p:spPr>
          <p:txBody>
            <a:bodyPr wrap="square" lIns="0" tIns="274320" rIns="0" bIns="91440" rtlCol="0" anchor="b" anchorCtr="0">
              <a:spAutoFit/>
            </a:bodyPr>
            <a:lstStyle/>
            <a:p>
              <a:pPr algn="ctr">
                <a:lnSpc>
                  <a:spcPts val="9000"/>
                </a:lnSpc>
              </a:pPr>
              <a:r>
                <a:rPr lang="en-US" sz="13000" cap="small" spc="-200" dirty="0" smtClean="0">
                  <a:solidFill>
                    <a:schemeClr val="bg1"/>
                  </a:solidFill>
                  <a:effectLst>
                    <a:outerShdw blurRad="50800" dist="38100" dir="10800000" algn="r" rotWithShape="0">
                      <a:prstClr val="black">
                        <a:alpha val="40000"/>
                      </a:prstClr>
                    </a:outerShdw>
                  </a:effectLst>
                  <a:latin typeface="Garamond" pitchFamily="18" charset="0"/>
                </a:rPr>
                <a:t>SierraClub</a:t>
              </a:r>
              <a:endParaRPr lang="en-US" sz="13000" cap="small" spc="-200" dirty="0">
                <a:solidFill>
                  <a:schemeClr val="bg1"/>
                </a:solidFill>
                <a:effectLst>
                  <a:outerShdw blurRad="50800" dist="38100" dir="10800000" algn="r" rotWithShape="0">
                    <a:prstClr val="black">
                      <a:alpha val="40000"/>
                    </a:prstClr>
                  </a:outerShdw>
                </a:effectLst>
                <a:latin typeface="Garamond" pitchFamily="18" charset="0"/>
              </a:endParaRPr>
            </a:p>
          </p:txBody>
        </p:sp>
        <p:sp>
          <p:nvSpPr>
            <p:cNvPr id="7" name="TextBox 6"/>
            <p:cNvSpPr txBox="1"/>
            <p:nvPr/>
          </p:nvSpPr>
          <p:spPr>
            <a:xfrm>
              <a:off x="3770376" y="3840480"/>
              <a:ext cx="5029200" cy="1338828"/>
            </a:xfrm>
            <a:prstGeom prst="rect">
              <a:avLst/>
            </a:prstGeom>
            <a:solidFill>
              <a:srgbClr val="8E4234"/>
            </a:solidFill>
          </p:spPr>
          <p:txBody>
            <a:bodyPr wrap="square" rtlCol="0">
              <a:spAutoFit/>
            </a:bodyPr>
            <a:lstStyle/>
            <a:p>
              <a:pPr algn="ctr"/>
              <a:r>
                <a:rPr lang="en-US" sz="3000" dirty="0" smtClean="0">
                  <a:solidFill>
                    <a:schemeClr val="bg1"/>
                  </a:solidFill>
                  <a:latin typeface="Arial Narrow" pitchFamily="34" charset="0"/>
                  <a:cs typeface="Arial" pitchFamily="34" charset="0"/>
                </a:rPr>
                <a:t>Protect America’s Environment.</a:t>
              </a:r>
            </a:p>
            <a:p>
              <a:pPr algn="ctr"/>
              <a:r>
                <a:rPr lang="en-US" sz="3000" dirty="0" smtClean="0">
                  <a:solidFill>
                    <a:schemeClr val="bg1"/>
                  </a:solidFill>
                  <a:latin typeface="Arial Narrow" pitchFamily="34" charset="0"/>
                  <a:cs typeface="Arial" pitchFamily="34" charset="0"/>
                </a:rPr>
                <a:t>For our Families…For our Future</a:t>
              </a:r>
            </a:p>
            <a:p>
              <a:pPr algn="ctr">
                <a:spcBef>
                  <a:spcPts val="600"/>
                </a:spcBef>
              </a:pPr>
              <a:r>
                <a:rPr lang="en-US" sz="1600" dirty="0" smtClean="0">
                  <a:solidFill>
                    <a:schemeClr val="bg1"/>
                  </a:solidFill>
                  <a:latin typeface="Arial Narrow" pitchFamily="34" charset="0"/>
                  <a:cs typeface="Arial" pitchFamily="34" charset="0"/>
                </a:rPr>
                <a:t>85 Second Street – San Francisco, California 94105</a:t>
              </a:r>
              <a:endParaRPr lang="en-US" sz="1600" dirty="0">
                <a:solidFill>
                  <a:schemeClr val="bg1"/>
                </a:solidFill>
                <a:latin typeface="Arial Narrow" pitchFamily="34" charset="0"/>
                <a:cs typeface="Arial"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6477000" cy="830997"/>
          </a:xfrm>
          <a:prstGeom prst="rect">
            <a:avLst/>
          </a:prstGeom>
          <a:noFill/>
        </p:spPr>
        <p:txBody>
          <a:bodyPr wrap="square" rtlCol="0">
            <a:spAutoFit/>
          </a:bodyPr>
          <a:lstStyle/>
          <a:p>
            <a:r>
              <a:rPr lang="en-US" sz="2400" dirty="0" smtClean="0">
                <a:solidFill>
                  <a:schemeClr val="bg1"/>
                </a:solidFill>
              </a:rPr>
              <a:t>SEWER HEADS CAN OVERFLOW DURING STORMS,  POLLUTING NEARBY CREEKS</a:t>
            </a:r>
            <a:endParaRPr lang="en-US" sz="2400" dirty="0">
              <a:solidFill>
                <a:schemeClr val="bg1"/>
              </a:solidFill>
            </a:endParaRPr>
          </a:p>
        </p:txBody>
      </p:sp>
      <p:sp>
        <p:nvSpPr>
          <p:cNvPr id="4" name="Content Placeholder 3"/>
          <p:cNvSpPr>
            <a:spLocks noGrp="1"/>
          </p:cNvSpPr>
          <p:nvPr>
            <p:ph/>
          </p:nvPr>
        </p:nvSpPr>
        <p:spPr>
          <a:xfrm>
            <a:off x="381000" y="1143000"/>
            <a:ext cx="8229600" cy="4983163"/>
          </a:xfrm>
        </p:spPr>
        <p:txBody>
          <a:bodyPr/>
          <a:lstStyle/>
          <a:p>
            <a:endParaRPr lang="en-US" dirty="0" smtClean="0"/>
          </a:p>
          <a:p>
            <a:endParaRPr lang="en-US" dirty="0"/>
          </a:p>
        </p:txBody>
      </p:sp>
      <p:pic>
        <p:nvPicPr>
          <p:cNvPr id="1026" name="Picture 2" descr="C:\Users\Doris\AppData\Local\Microsoft\Windows\INetCache\Content.Outlook\3THR73YO\watersurvey (2).jpg"/>
          <p:cNvPicPr>
            <a:picLocks noChangeAspect="1" noChangeArrowheads="1"/>
          </p:cNvPicPr>
          <p:nvPr/>
        </p:nvPicPr>
        <p:blipFill>
          <a:blip r:embed="rId3" cstate="print"/>
          <a:stretch>
            <a:fillRect/>
          </a:stretch>
        </p:blipFill>
        <p:spPr bwMode="auto">
          <a:xfrm>
            <a:off x="533400" y="1295400"/>
            <a:ext cx="8153400" cy="5334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6477000" cy="830997"/>
          </a:xfrm>
          <a:prstGeom prst="rect">
            <a:avLst/>
          </a:prstGeom>
          <a:noFill/>
        </p:spPr>
        <p:txBody>
          <a:bodyPr wrap="square" rtlCol="0">
            <a:spAutoFit/>
          </a:bodyPr>
          <a:lstStyle/>
          <a:p>
            <a:r>
              <a:rPr lang="en-US" sz="2400" dirty="0" smtClean="0">
                <a:solidFill>
                  <a:schemeClr val="bg1"/>
                </a:solidFill>
              </a:rPr>
              <a:t>FERTILIZER AND ANIMAL WASTE CAN CAUSE  ALGAE BLOOMS, SOME TOXIC</a:t>
            </a:r>
            <a:endParaRPr lang="en-US" sz="2400" dirty="0">
              <a:solidFill>
                <a:schemeClr val="bg1"/>
              </a:solidFill>
            </a:endParaRPr>
          </a:p>
        </p:txBody>
      </p:sp>
      <p:sp>
        <p:nvSpPr>
          <p:cNvPr id="4" name="Content Placeholder 3"/>
          <p:cNvSpPr>
            <a:spLocks noGrp="1"/>
          </p:cNvSpPr>
          <p:nvPr>
            <p:ph/>
          </p:nvPr>
        </p:nvSpPr>
        <p:spPr>
          <a:xfrm>
            <a:off x="381000" y="1143000"/>
            <a:ext cx="8229600" cy="4983163"/>
          </a:xfrm>
        </p:spPr>
        <p:txBody>
          <a:bodyPr/>
          <a:lstStyle/>
          <a:p>
            <a:endParaRPr lang="en-US" dirty="0" smtClean="0"/>
          </a:p>
          <a:p>
            <a:endParaRPr lang="en-US" dirty="0"/>
          </a:p>
        </p:txBody>
      </p:sp>
      <p:pic>
        <p:nvPicPr>
          <p:cNvPr id="1026" name="Picture 2" descr="C:\Users\Doris\AppData\Local\Microsoft\Windows\INetCache\Content.Outlook\3THR73YO\watersurvey (2).jpg"/>
          <p:cNvPicPr>
            <a:picLocks noChangeAspect="1" noChangeArrowheads="1"/>
          </p:cNvPicPr>
          <p:nvPr/>
        </p:nvPicPr>
        <p:blipFill>
          <a:blip r:embed="rId3" cstate="print">
            <a:lum bright="2000"/>
          </a:blip>
          <a:stretch>
            <a:fillRect/>
          </a:stretch>
        </p:blipFill>
        <p:spPr bwMode="auto">
          <a:xfrm>
            <a:off x="381000" y="1295400"/>
            <a:ext cx="8458200" cy="53949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6477000" cy="830997"/>
          </a:xfrm>
          <a:prstGeom prst="rect">
            <a:avLst/>
          </a:prstGeom>
          <a:noFill/>
        </p:spPr>
        <p:txBody>
          <a:bodyPr wrap="square" rtlCol="0">
            <a:spAutoFit/>
          </a:bodyPr>
          <a:lstStyle/>
          <a:p>
            <a:r>
              <a:rPr lang="en-US" sz="2400" dirty="0" smtClean="0">
                <a:solidFill>
                  <a:schemeClr val="bg1"/>
                </a:solidFill>
              </a:rPr>
              <a:t>FIRE RETARDANTS FOUND IN HOMES  CAN CONTAMINATE AIR AND CLOTHES</a:t>
            </a:r>
            <a:endParaRPr lang="en-US" sz="2400" dirty="0">
              <a:solidFill>
                <a:schemeClr val="bg1"/>
              </a:solidFill>
            </a:endParaRPr>
          </a:p>
        </p:txBody>
      </p:sp>
      <p:pic>
        <p:nvPicPr>
          <p:cNvPr id="4" name="Content Placeholder 3" descr="PBDEImage_mini.jpg"/>
          <p:cNvPicPr>
            <a:picLocks noGrp="1" noChangeAspect="1"/>
          </p:cNvPicPr>
          <p:nvPr>
            <p:ph/>
          </p:nvPr>
        </p:nvPicPr>
        <p:blipFill>
          <a:blip r:embed="rId3" cstate="print"/>
          <a:stretch>
            <a:fillRect/>
          </a:stretch>
        </p:blipFill>
        <p:spPr>
          <a:xfrm rot="-5400000">
            <a:off x="2080277" y="-251477"/>
            <a:ext cx="4983446" cy="8077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6477000" cy="830997"/>
          </a:xfrm>
          <a:prstGeom prst="rect">
            <a:avLst/>
          </a:prstGeom>
          <a:noFill/>
        </p:spPr>
        <p:txBody>
          <a:bodyPr wrap="square" rtlCol="0">
            <a:spAutoFit/>
          </a:bodyPr>
          <a:lstStyle/>
          <a:p>
            <a:r>
              <a:rPr lang="en-US" sz="2400" dirty="0" smtClean="0">
                <a:solidFill>
                  <a:schemeClr val="bg1"/>
                </a:solidFill>
              </a:rPr>
              <a:t>THIS CONTAMINATION IS WASHED DOWN THE DRAIN INTO OUR WATERS</a:t>
            </a:r>
            <a:endParaRPr lang="en-US" sz="2400" dirty="0">
              <a:solidFill>
                <a:schemeClr val="bg1"/>
              </a:solidFill>
            </a:endParaRPr>
          </a:p>
        </p:txBody>
      </p:sp>
      <p:pic>
        <p:nvPicPr>
          <p:cNvPr id="4" name="Content Placeholder 3" descr="PBDEImage_mini.jpg"/>
          <p:cNvPicPr>
            <a:picLocks noGrp="1" noChangeAspect="1"/>
          </p:cNvPicPr>
          <p:nvPr>
            <p:ph/>
          </p:nvPr>
        </p:nvPicPr>
        <p:blipFill>
          <a:blip r:embed="rId3" cstate="print"/>
          <a:stretch>
            <a:fillRect/>
          </a:stretch>
        </p:blipFill>
        <p:spPr>
          <a:xfrm>
            <a:off x="2057400" y="1143000"/>
            <a:ext cx="5029200" cy="566928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6477000" cy="830997"/>
          </a:xfrm>
          <a:prstGeom prst="rect">
            <a:avLst/>
          </a:prstGeom>
          <a:noFill/>
        </p:spPr>
        <p:txBody>
          <a:bodyPr wrap="square" rtlCol="0">
            <a:spAutoFit/>
          </a:bodyPr>
          <a:lstStyle/>
          <a:p>
            <a:r>
              <a:rPr lang="en-US" sz="2400" dirty="0" smtClean="0">
                <a:solidFill>
                  <a:schemeClr val="bg1"/>
                </a:solidFill>
              </a:rPr>
              <a:t> WASTEWATER FROM AGRICULTURE  IS OFTEN  POORLY CONTROLLED</a:t>
            </a:r>
            <a:endParaRPr lang="en-US" sz="2400" dirty="0">
              <a:solidFill>
                <a:schemeClr val="bg1"/>
              </a:solidFill>
            </a:endParaRPr>
          </a:p>
        </p:txBody>
      </p:sp>
      <p:sp>
        <p:nvSpPr>
          <p:cNvPr id="4" name="Content Placeholder 3"/>
          <p:cNvSpPr>
            <a:spLocks noGrp="1"/>
          </p:cNvSpPr>
          <p:nvPr>
            <p:ph/>
          </p:nvPr>
        </p:nvSpPr>
        <p:spPr>
          <a:xfrm>
            <a:off x="381000" y="1143000"/>
            <a:ext cx="8229600" cy="4983163"/>
          </a:xfrm>
        </p:spPr>
        <p:txBody>
          <a:bodyPr/>
          <a:lstStyle/>
          <a:p>
            <a:endParaRPr lang="en-US" dirty="0" smtClean="0"/>
          </a:p>
          <a:p>
            <a:endParaRPr lang="en-US" dirty="0"/>
          </a:p>
        </p:txBody>
      </p:sp>
      <p:pic>
        <p:nvPicPr>
          <p:cNvPr id="1026" name="Picture 2" descr="C:\Users\Doris\AppData\Local\Microsoft\Windows\INetCache\Content.Outlook\3THR73YO\watersurvey (2).jpg"/>
          <p:cNvPicPr>
            <a:picLocks noChangeAspect="1" noChangeArrowheads="1"/>
          </p:cNvPicPr>
          <p:nvPr/>
        </p:nvPicPr>
        <p:blipFill>
          <a:blip r:embed="rId3" cstate="print"/>
          <a:stretch>
            <a:fillRect/>
          </a:stretch>
        </p:blipFill>
        <p:spPr bwMode="auto">
          <a:xfrm>
            <a:off x="685800" y="1600200"/>
            <a:ext cx="7848600" cy="486677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6477000" cy="830997"/>
          </a:xfrm>
          <a:prstGeom prst="rect">
            <a:avLst/>
          </a:prstGeom>
          <a:noFill/>
        </p:spPr>
        <p:txBody>
          <a:bodyPr wrap="square" rtlCol="0">
            <a:spAutoFit/>
          </a:bodyPr>
          <a:lstStyle/>
          <a:p>
            <a:r>
              <a:rPr lang="en-US" sz="2400" dirty="0" smtClean="0">
                <a:solidFill>
                  <a:schemeClr val="bg1"/>
                </a:solidFill>
              </a:rPr>
              <a:t>WASTEWATER FROM SOME INDUSTRIES   MAY BE POORLY REGULATED</a:t>
            </a:r>
            <a:endParaRPr lang="en-US" sz="2400" dirty="0">
              <a:solidFill>
                <a:schemeClr val="bg1"/>
              </a:solidFill>
            </a:endParaRPr>
          </a:p>
        </p:txBody>
      </p:sp>
      <p:sp>
        <p:nvSpPr>
          <p:cNvPr id="4" name="Content Placeholder 3"/>
          <p:cNvSpPr>
            <a:spLocks noGrp="1"/>
          </p:cNvSpPr>
          <p:nvPr>
            <p:ph/>
          </p:nvPr>
        </p:nvSpPr>
        <p:spPr>
          <a:xfrm>
            <a:off x="381000" y="1143000"/>
            <a:ext cx="8229600" cy="4983163"/>
          </a:xfrm>
        </p:spPr>
        <p:txBody>
          <a:bodyPr/>
          <a:lstStyle/>
          <a:p>
            <a:endParaRPr lang="en-US" dirty="0" smtClean="0"/>
          </a:p>
          <a:p>
            <a:endParaRPr lang="en-US" dirty="0"/>
          </a:p>
        </p:txBody>
      </p:sp>
      <p:pic>
        <p:nvPicPr>
          <p:cNvPr id="1026" name="Picture 2" descr="C:\Users\Doris\AppData\Local\Microsoft\Windows\INetCache\Content.Outlook\3THR73YO\watersurvey (2).jpg"/>
          <p:cNvPicPr>
            <a:picLocks noChangeAspect="1" noChangeArrowheads="1"/>
          </p:cNvPicPr>
          <p:nvPr/>
        </p:nvPicPr>
        <p:blipFill>
          <a:blip r:embed="rId3" cstate="print"/>
          <a:stretch>
            <a:fillRect/>
          </a:stretch>
        </p:blipFill>
        <p:spPr bwMode="auto">
          <a:xfrm>
            <a:off x="685800" y="1600200"/>
            <a:ext cx="7848600" cy="4866771"/>
          </a:xfrm>
          <a:prstGeom prst="rect">
            <a:avLst/>
          </a:prstGeom>
          <a:noFill/>
        </p:spPr>
      </p:pic>
      <p:pic>
        <p:nvPicPr>
          <p:cNvPr id="5" name="Picture 2"/>
          <p:cNvPicPr>
            <a:picLocks noChangeAspect="1" noChangeArrowheads="1"/>
          </p:cNvPicPr>
          <p:nvPr/>
        </p:nvPicPr>
        <p:blipFill>
          <a:blip r:embed="rId4" cstate="print"/>
          <a:stretch>
            <a:fillRect/>
          </a:stretch>
        </p:blipFill>
        <p:spPr bwMode="auto">
          <a:xfrm>
            <a:off x="457200" y="1447800"/>
            <a:ext cx="8438532" cy="49978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6477000" cy="830997"/>
          </a:xfrm>
          <a:prstGeom prst="rect">
            <a:avLst/>
          </a:prstGeom>
          <a:noFill/>
        </p:spPr>
        <p:txBody>
          <a:bodyPr wrap="square" rtlCol="0">
            <a:spAutoFit/>
          </a:bodyPr>
          <a:lstStyle/>
          <a:p>
            <a:r>
              <a:rPr lang="en-US" sz="2400" dirty="0" smtClean="0">
                <a:solidFill>
                  <a:schemeClr val="bg1"/>
                </a:solidFill>
              </a:rPr>
              <a:t>AS WATER SENTINELS PICK UP TRASH THEY IDENTIFY POTENTIAL POLLUTION</a:t>
            </a:r>
            <a:endParaRPr lang="en-US" sz="2400" dirty="0">
              <a:solidFill>
                <a:schemeClr val="bg1"/>
              </a:solidFill>
            </a:endParaRPr>
          </a:p>
        </p:txBody>
      </p:sp>
      <p:sp>
        <p:nvSpPr>
          <p:cNvPr id="4" name="Content Placeholder 3"/>
          <p:cNvSpPr>
            <a:spLocks noGrp="1"/>
          </p:cNvSpPr>
          <p:nvPr>
            <p:ph/>
          </p:nvPr>
        </p:nvSpPr>
        <p:spPr>
          <a:xfrm>
            <a:off x="381000" y="1143000"/>
            <a:ext cx="8229600" cy="4983163"/>
          </a:xfrm>
        </p:spPr>
        <p:txBody>
          <a:bodyPr/>
          <a:lstStyle/>
          <a:p>
            <a:endParaRPr lang="en-US" dirty="0" smtClean="0"/>
          </a:p>
          <a:p>
            <a:endParaRPr lang="en-US" dirty="0"/>
          </a:p>
        </p:txBody>
      </p:sp>
      <p:pic>
        <p:nvPicPr>
          <p:cNvPr id="1026" name="Picture 2" descr="C:\Users\Doris\AppData\Local\Microsoft\Windows\INetCache\Content.Outlook\3THR73YO\watersurvey (2).jpg"/>
          <p:cNvPicPr>
            <a:picLocks noChangeAspect="1" noChangeArrowheads="1"/>
          </p:cNvPicPr>
          <p:nvPr/>
        </p:nvPicPr>
        <p:blipFill>
          <a:blip r:embed="rId3" cstate="print"/>
          <a:stretch>
            <a:fillRect/>
          </a:stretch>
        </p:blipFill>
        <p:spPr bwMode="auto">
          <a:xfrm>
            <a:off x="1034240" y="1459294"/>
            <a:ext cx="7119160" cy="478910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477000" cy="830997"/>
          </a:xfrm>
          <a:prstGeom prst="rect">
            <a:avLst/>
          </a:prstGeom>
          <a:noFill/>
        </p:spPr>
        <p:txBody>
          <a:bodyPr wrap="square" rtlCol="0">
            <a:spAutoFit/>
          </a:bodyPr>
          <a:lstStyle/>
          <a:p>
            <a:r>
              <a:rPr lang="en-US" sz="2400" dirty="0" smtClean="0">
                <a:solidFill>
                  <a:schemeClr val="bg1"/>
                </a:solidFill>
              </a:rPr>
              <a:t>VOLUNTEERS SOON BECOME INVOLVED IN MORE THAN JUST PICKING UP TRASH </a:t>
            </a:r>
            <a:endParaRPr lang="en-US" sz="2400" dirty="0">
              <a:solidFill>
                <a:schemeClr val="bg1"/>
              </a:solidFill>
            </a:endParaRPr>
          </a:p>
        </p:txBody>
      </p:sp>
      <p:pic>
        <p:nvPicPr>
          <p:cNvPr id="8" name="Picture Placeholder 7" descr="picture-410-1377808761.jpg"/>
          <p:cNvPicPr>
            <a:picLocks noGrp="1" noChangeAspect="1"/>
          </p:cNvPicPr>
          <p:nvPr>
            <p:ph/>
          </p:nvPr>
        </p:nvPicPr>
        <p:blipFill>
          <a:blip r:embed="rId3" cstate="print"/>
          <a:stretch>
            <a:fillRect/>
          </a:stretch>
        </p:blipFill>
        <p:spPr>
          <a:xfrm>
            <a:off x="762000" y="1447800"/>
            <a:ext cx="7696200" cy="4450080"/>
          </a:xfrm>
        </p:spPr>
      </p:pic>
      <p:sp>
        <p:nvSpPr>
          <p:cNvPr id="4" name="Content Placeholder 3"/>
          <p:cNvSpPr>
            <a:spLocks noGrp="1"/>
          </p:cNvSpPr>
          <p:nvPr>
            <p:ph type="body" sz="half" idx="4294967295"/>
          </p:nvPr>
        </p:nvSpPr>
        <p:spPr>
          <a:xfrm>
            <a:off x="0" y="5334000"/>
            <a:ext cx="8686800" cy="957263"/>
          </a:xfrm>
        </p:spPr>
        <p:txBody>
          <a:bodyPr/>
          <a:lstStyle/>
          <a:p>
            <a:endParaRPr lang="en-US" dirty="0" smtClean="0"/>
          </a:p>
          <a:p>
            <a:r>
              <a:rPr lang="en-US" sz="2000" dirty="0" smtClean="0"/>
              <a:t>      Sierra Club trains volunteers to identify what pollution issues are     most serious and need to be reported to those who might fix them</a:t>
            </a:r>
            <a:r>
              <a:rPr lang="en-US" sz="1800" dirty="0" smtClean="0"/>
              <a:t>. </a:t>
            </a:r>
            <a:br>
              <a:rPr lang="en-US" sz="1800"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7607" y="3244334"/>
            <a:ext cx="248786" cy="369332"/>
          </a:xfrm>
          <a:prstGeom prst="rect">
            <a:avLst/>
          </a:prstGeom>
        </p:spPr>
        <p:txBody>
          <a:bodyPr wrap="none">
            <a:spAutoFit/>
          </a:bodyPr>
          <a:lstStyle/>
          <a:p>
            <a:r>
              <a:rPr lang="en-US" dirty="0" smtClean="0"/>
              <a:t> </a:t>
            </a:r>
            <a:endParaRPr lang="en-US" dirty="0"/>
          </a:p>
        </p:txBody>
      </p:sp>
      <p:pic>
        <p:nvPicPr>
          <p:cNvPr id="1026" name="Picture 2" descr="C:\Users\Doris\AppData\Local\Microsoft\Windows\INetCache\Content.Outlook\3THR73YO\warn flowchart_final-2 (2).jpg"/>
          <p:cNvPicPr>
            <a:picLocks noChangeAspect="1" noChangeArrowheads="1"/>
          </p:cNvPicPr>
          <p:nvPr/>
        </p:nvPicPr>
        <p:blipFill>
          <a:blip r:embed="rId3" cstate="print"/>
          <a:srcRect/>
          <a:stretch>
            <a:fillRect/>
          </a:stretch>
        </p:blipFill>
        <p:spPr bwMode="auto">
          <a:xfrm>
            <a:off x="0" y="0"/>
            <a:ext cx="9364532" cy="713232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 descr="warn scale_final.jpg"/>
          <p:cNvPicPr>
            <a:picLocks noChangeAspect="1"/>
          </p:cNvPicPr>
          <p:nvPr/>
        </p:nvPicPr>
        <p:blipFill>
          <a:blip r:embed="rId3" cstate="print"/>
          <a:stretch>
            <a:fillRect/>
          </a:stretch>
        </p:blipFill>
        <p:spPr>
          <a:xfrm>
            <a:off x="0" y="0"/>
            <a:ext cx="9144000" cy="6858000"/>
          </a:xfrm>
          <a:prstGeom prst="rect">
            <a:avLst/>
          </a:prstGeom>
        </p:spPr>
      </p:pic>
      <p:sp>
        <p:nvSpPr>
          <p:cNvPr id="3" name="Title 2"/>
          <p:cNvSpPr>
            <a:spLocks noGrp="1"/>
          </p:cNvSpPr>
          <p:nvPr>
            <p:ph type="title"/>
          </p:nvPr>
        </p:nvSpPr>
        <p:spPr>
          <a:xfrm flipH="1">
            <a:off x="8686800" y="0"/>
            <a:ext cx="2895600" cy="1417638"/>
          </a:xfrm>
        </p:spPr>
        <p:txBody>
          <a:bodyPr/>
          <a:lstStyle/>
          <a:p>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6477000" cy="830997"/>
          </a:xfrm>
          <a:prstGeom prst="rect">
            <a:avLst/>
          </a:prstGeom>
          <a:noFill/>
        </p:spPr>
        <p:txBody>
          <a:bodyPr wrap="square" rtlCol="0">
            <a:spAutoFit/>
          </a:bodyPr>
          <a:lstStyle/>
          <a:p>
            <a:r>
              <a:rPr lang="en-US" sz="2400" dirty="0" smtClean="0">
                <a:solidFill>
                  <a:schemeClr val="bg1"/>
                </a:solidFill>
              </a:rPr>
              <a:t>SAFE DRINKING WATER IS ESSENTIAL FOR HEALTHY COMMUNITIES</a:t>
            </a:r>
          </a:p>
        </p:txBody>
      </p:sp>
      <p:sp>
        <p:nvSpPr>
          <p:cNvPr id="7" name="Content Placeholder 6"/>
          <p:cNvSpPr>
            <a:spLocks noGrp="1"/>
          </p:cNvSpPr>
          <p:nvPr>
            <p:ph/>
          </p:nvPr>
        </p:nvSpPr>
        <p:spPr>
          <a:xfrm>
            <a:off x="457200" y="1600200"/>
            <a:ext cx="8229600" cy="4525963"/>
          </a:xfrm>
        </p:spPr>
        <p:txBody>
          <a:bodyPr/>
          <a:lstStyle/>
          <a:p>
            <a:endParaRPr lang="en-US" dirty="0" smtClean="0"/>
          </a:p>
          <a:p>
            <a:endParaRPr lang="en-US" dirty="0"/>
          </a:p>
        </p:txBody>
      </p:sp>
      <p:pic>
        <p:nvPicPr>
          <p:cNvPr id="4" name="Content Placeholder 2" descr="health-environment-FR-exposurebrevity.png"/>
          <p:cNvPicPr>
            <a:picLocks/>
          </p:cNvPicPr>
          <p:nvPr/>
        </p:nvPicPr>
        <p:blipFill>
          <a:blip r:embed="rId3" cstate="print"/>
          <a:stretch>
            <a:fillRect/>
          </a:stretch>
        </p:blipFill>
        <p:spPr bwMode="auto">
          <a:xfrm>
            <a:off x="1562099" y="1295400"/>
            <a:ext cx="6035040" cy="5029200"/>
          </a:xfrm>
          <a:prstGeom prst="rect">
            <a:avLst/>
          </a:prstGeom>
          <a:noFill/>
          <a:ln>
            <a:noFill/>
          </a:ln>
          <a:extLst>
            <a:ext uri="{909E8E84-426E-40DD-AFC4-6F175D3DCCD1}">
              <a14:hiddenFill xmlns="" xmlns:a14="http://schemas.microsoft.com/office/drawing/2010/main" xmlns:pic="http://schemas.openxmlformats.org/drawingml/2006/picture" xmlns:lc="http://schemas.openxmlformats.org/drawingml/2006/lockedCanvas">
                <a:solidFill>
                  <a:srgbClr val="FFFFFF"/>
                </a:solidFill>
              </a14:hiddenFill>
            </a:ext>
            <a:ext uri="{91240B29-F687-4F45-9708-019B960494DF}">
              <a14:hiddenLine xmlns="" xmlns:a14="http://schemas.microsoft.com/office/drawing/2010/main" xmlns:pic="http://schemas.openxmlformats.org/drawingml/2006/picture" xmlns:lc="http://schemas.openxmlformats.org/drawingml/2006/lockedCanva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6477000" cy="830997"/>
          </a:xfrm>
          <a:prstGeom prst="rect">
            <a:avLst/>
          </a:prstGeom>
          <a:noFill/>
        </p:spPr>
        <p:txBody>
          <a:bodyPr wrap="square" rtlCol="0">
            <a:spAutoFit/>
          </a:bodyPr>
          <a:lstStyle/>
          <a:p>
            <a:r>
              <a:rPr lang="en-US" sz="2400" dirty="0" smtClean="0">
                <a:solidFill>
                  <a:schemeClr val="bg1"/>
                </a:solidFill>
              </a:rPr>
              <a:t>TRAINING INCLUDES HOW TO COLLECT SAMPLES SAFELY</a:t>
            </a:r>
            <a:endParaRPr lang="en-US" sz="2400" dirty="0">
              <a:solidFill>
                <a:schemeClr val="bg1"/>
              </a:solidFill>
            </a:endParaRPr>
          </a:p>
        </p:txBody>
      </p:sp>
      <p:sp>
        <p:nvSpPr>
          <p:cNvPr id="4" name="Content Placeholder 3"/>
          <p:cNvSpPr>
            <a:spLocks noGrp="1"/>
          </p:cNvSpPr>
          <p:nvPr>
            <p:ph/>
          </p:nvPr>
        </p:nvSpPr>
        <p:spPr>
          <a:xfrm>
            <a:off x="381000" y="1143000"/>
            <a:ext cx="8229600" cy="4983163"/>
          </a:xfrm>
        </p:spPr>
        <p:txBody>
          <a:bodyPr/>
          <a:lstStyle/>
          <a:p>
            <a:endParaRPr lang="en-US" dirty="0" smtClean="0"/>
          </a:p>
          <a:p>
            <a:endParaRPr lang="en-US" dirty="0"/>
          </a:p>
        </p:txBody>
      </p:sp>
      <p:pic>
        <p:nvPicPr>
          <p:cNvPr id="1026" name="Picture 2" descr="C:\Users\Doris\AppData\Local\Microsoft\Windows\INetCache\Content.Outlook\3THR73YO\watersurvey (2).jpg"/>
          <p:cNvPicPr>
            <a:picLocks noChangeAspect="1" noChangeArrowheads="1"/>
          </p:cNvPicPr>
          <p:nvPr/>
        </p:nvPicPr>
        <p:blipFill>
          <a:blip r:embed="rId3" cstate="print"/>
          <a:stretch>
            <a:fillRect/>
          </a:stretch>
        </p:blipFill>
        <p:spPr bwMode="auto">
          <a:xfrm>
            <a:off x="1034235" y="1524510"/>
            <a:ext cx="6792686" cy="462444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6477000" cy="830997"/>
          </a:xfrm>
          <a:prstGeom prst="rect">
            <a:avLst/>
          </a:prstGeom>
          <a:noFill/>
        </p:spPr>
        <p:txBody>
          <a:bodyPr wrap="square" rtlCol="0">
            <a:spAutoFit/>
          </a:bodyPr>
          <a:lstStyle/>
          <a:p>
            <a:r>
              <a:rPr lang="en-US" sz="2400" dirty="0" smtClean="0">
                <a:solidFill>
                  <a:schemeClr val="bg1"/>
                </a:solidFill>
              </a:rPr>
              <a:t>SAMPLES CAN BE SENT TO EPA  LABS OR TESTED BY THE CITIZENS</a:t>
            </a:r>
            <a:endParaRPr lang="en-US" sz="2400" dirty="0">
              <a:solidFill>
                <a:schemeClr val="bg1"/>
              </a:solidFill>
            </a:endParaRPr>
          </a:p>
        </p:txBody>
      </p:sp>
      <p:sp>
        <p:nvSpPr>
          <p:cNvPr id="8" name="Title 7"/>
          <p:cNvSpPr>
            <a:spLocks noGrp="1"/>
          </p:cNvSpPr>
          <p:nvPr>
            <p:ph type="title"/>
          </p:nvPr>
        </p:nvSpPr>
        <p:spPr/>
        <p:txBody>
          <a:bodyPr/>
          <a:lstStyle/>
          <a:p>
            <a:r>
              <a:rPr lang="en-US" dirty="0" smtClean="0"/>
              <a:t> </a:t>
            </a:r>
            <a:endParaRPr lang="en-US" dirty="0"/>
          </a:p>
        </p:txBody>
      </p:sp>
      <p:sp>
        <p:nvSpPr>
          <p:cNvPr id="5" name="Content Placeholder 4"/>
          <p:cNvSpPr>
            <a:spLocks noGrp="1"/>
          </p:cNvSpPr>
          <p:nvPr>
            <p:ph idx="1"/>
          </p:nvPr>
        </p:nvSpPr>
        <p:spPr/>
        <p:txBody>
          <a:bodyPr/>
          <a:lstStyle/>
          <a:p>
            <a:pPr lvl="8"/>
            <a:r>
              <a:rPr lang="en-US" dirty="0" smtClean="0"/>
              <a:t> Z</a:t>
            </a:r>
            <a:endParaRPr lang="en-US" dirty="0"/>
          </a:p>
        </p:txBody>
      </p:sp>
      <p:sp>
        <p:nvSpPr>
          <p:cNvPr id="9" name="Text Placeholder 8"/>
          <p:cNvSpPr>
            <a:spLocks noGrp="1"/>
          </p:cNvSpPr>
          <p:nvPr>
            <p:ph type="body" sz="half" idx="2"/>
          </p:nvPr>
        </p:nvSpPr>
        <p:spPr/>
        <p:txBody>
          <a:bodyPr/>
          <a:lstStyle/>
          <a:p>
            <a:r>
              <a:rPr lang="en-US" sz="1800" dirty="0" smtClean="0">
                <a:latin typeface="Calibri" pitchFamily="34" charset="0"/>
              </a:rPr>
              <a:t>Optical brighteners are added to laundry detergents to make clothes look “whiter”.  They adhere to cotton and fluoresce when viewed under ultraviolet light.  Testing for them in water is a simple,  low-cost way to screen for the presence of domestic sewage and determine whether bacteria found there is from people or animals. Testing involves placing clean cotton pads in secure “baskets” in water long enough for them to absorb traces of optical brighteners. </a:t>
            </a:r>
          </a:p>
          <a:p>
            <a:endParaRPr lang="en-US" sz="1800" dirty="0"/>
          </a:p>
        </p:txBody>
      </p:sp>
      <p:sp>
        <p:nvSpPr>
          <p:cNvPr id="4" name="Rectangle 3"/>
          <p:cNvSpPr/>
          <p:nvPr/>
        </p:nvSpPr>
        <p:spPr>
          <a:xfrm>
            <a:off x="4447607" y="3244334"/>
            <a:ext cx="248786" cy="369332"/>
          </a:xfrm>
          <a:prstGeom prst="rect">
            <a:avLst/>
          </a:prstGeom>
        </p:spPr>
        <p:txBody>
          <a:bodyPr wrap="none">
            <a:spAutoFit/>
          </a:bodyPr>
          <a:lstStyle/>
          <a:p>
            <a:r>
              <a:rPr lang="en-US" dirty="0" smtClean="0"/>
              <a:t> </a:t>
            </a:r>
            <a:endParaRPr lang="en-US" dirty="0"/>
          </a:p>
        </p:txBody>
      </p:sp>
      <p:pic>
        <p:nvPicPr>
          <p:cNvPr id="7" name="yui_3_5_1_2_1436048818985_1627" descr="http://www.kingcounty.gov/%7E/media/environment/wastewater/CSO/Images/1405/GSI-Roadside-zoom_500.ashx?la=en"/>
          <p:cNvPicPr/>
          <p:nvPr/>
        </p:nvPicPr>
        <p:blipFill>
          <a:blip r:embed="rId3" cstate="print"/>
          <a:stretch>
            <a:fillRect/>
          </a:stretch>
        </p:blipFill>
        <p:spPr bwMode="auto">
          <a:xfrm>
            <a:off x="4038600" y="1523999"/>
            <a:ext cx="4724399" cy="4389120"/>
          </a:xfrm>
          <a:prstGeom prst="rect">
            <a:avLst/>
          </a:prstGeom>
          <a:noFill/>
          <a:ln w="9525">
            <a:noFill/>
            <a:miter lim="800000"/>
            <a:headEnd/>
            <a:tailEnd/>
          </a:ln>
        </p:spPr>
      </p:pic>
      <p:pic>
        <p:nvPicPr>
          <p:cNvPr id="6" name="yui_3_5_1_2_1436048818985_1627" descr="http://www.kingcounty.gov/%7E/media/environment/wastewater/CSO/Images/1405/GSI-Roadside-zoom_500.ashx?la=en"/>
          <p:cNvPicPr/>
          <p:nvPr/>
        </p:nvPicPr>
        <p:blipFill>
          <a:blip r:embed="rId4" cstate="print"/>
          <a:stretch>
            <a:fillRect/>
          </a:stretch>
        </p:blipFill>
        <p:spPr bwMode="auto">
          <a:xfrm>
            <a:off x="762000" y="1295400"/>
            <a:ext cx="8092225" cy="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6477000" cy="830997"/>
          </a:xfrm>
          <a:prstGeom prst="rect">
            <a:avLst/>
          </a:prstGeom>
          <a:noFill/>
        </p:spPr>
        <p:txBody>
          <a:bodyPr wrap="square" rtlCol="0">
            <a:spAutoFit/>
          </a:bodyPr>
          <a:lstStyle/>
          <a:p>
            <a:r>
              <a:rPr lang="en-US" sz="2400" dirty="0" smtClean="0">
                <a:solidFill>
                  <a:schemeClr val="bg1"/>
                </a:solidFill>
              </a:rPr>
              <a:t>E-COLI CAN BE MEASURED WITH ULTRAVIOLET LIGHT</a:t>
            </a:r>
            <a:endParaRPr lang="en-US" sz="2400" dirty="0">
              <a:solidFill>
                <a:schemeClr val="bg1"/>
              </a:solidFill>
            </a:endParaRPr>
          </a:p>
        </p:txBody>
      </p:sp>
      <p:sp>
        <p:nvSpPr>
          <p:cNvPr id="8" name="Title 7"/>
          <p:cNvSpPr>
            <a:spLocks noGrp="1"/>
          </p:cNvSpPr>
          <p:nvPr>
            <p:ph type="title"/>
          </p:nvPr>
        </p:nvSpPr>
        <p:spPr>
          <a:xfrm>
            <a:off x="3733800" y="152400"/>
            <a:ext cx="3008313" cy="1162050"/>
          </a:xfrm>
        </p:spPr>
        <p:txBody>
          <a:bodyPr/>
          <a:lstStyle/>
          <a:p>
            <a:r>
              <a:rPr lang="en-US" dirty="0" smtClean="0"/>
              <a:t> </a:t>
            </a:r>
            <a:endParaRPr lang="en-US" dirty="0"/>
          </a:p>
        </p:txBody>
      </p:sp>
      <p:sp>
        <p:nvSpPr>
          <p:cNvPr id="5" name="Content Placeholder 4"/>
          <p:cNvSpPr>
            <a:spLocks noGrp="1"/>
          </p:cNvSpPr>
          <p:nvPr>
            <p:ph idx="1"/>
          </p:nvPr>
        </p:nvSpPr>
        <p:spPr>
          <a:xfrm>
            <a:off x="2286000" y="228600"/>
            <a:ext cx="5111750" cy="5853113"/>
          </a:xfrm>
        </p:spPr>
        <p:txBody>
          <a:bodyPr/>
          <a:lstStyle/>
          <a:p>
            <a:pPr lvl="8">
              <a:buNone/>
            </a:pPr>
            <a:r>
              <a:rPr lang="en-US" i="1" dirty="0" smtClean="0"/>
              <a:t> </a:t>
            </a:r>
            <a:r>
              <a:rPr lang="en-US" dirty="0" smtClean="0"/>
              <a:t>Z</a:t>
            </a:r>
            <a:endParaRPr lang="en-US" dirty="0"/>
          </a:p>
        </p:txBody>
      </p:sp>
      <p:sp>
        <p:nvSpPr>
          <p:cNvPr id="9" name="Text Placeholder 8"/>
          <p:cNvSpPr>
            <a:spLocks noGrp="1"/>
          </p:cNvSpPr>
          <p:nvPr>
            <p:ph type="body" sz="half" idx="2"/>
          </p:nvPr>
        </p:nvSpPr>
        <p:spPr/>
        <p:txBody>
          <a:bodyPr/>
          <a:lstStyle/>
          <a:p>
            <a:r>
              <a:rPr lang="en-US" sz="1600" dirty="0" smtClean="0"/>
              <a:t> </a:t>
            </a:r>
            <a:r>
              <a:rPr lang="en-US" sz="1800" dirty="0" smtClean="0"/>
              <a:t>Some citizen groups use the EPA approved </a:t>
            </a:r>
            <a:r>
              <a:rPr lang="en-US" sz="1800" dirty="0" err="1" smtClean="0"/>
              <a:t>Colilert</a:t>
            </a:r>
            <a:r>
              <a:rPr lang="en-US" sz="1800" dirty="0" smtClean="0"/>
              <a:t> system to count how many bacteria are in a water sample. Samples are poured into special trays and incubated overnight,  When observed under UV light, glowing capsules indicate the number of E-coli colony forming units per 100 ml. of the sample. </a:t>
            </a:r>
          </a:p>
          <a:p>
            <a:endParaRPr lang="en-US" sz="1800" dirty="0" smtClean="0"/>
          </a:p>
          <a:p>
            <a:r>
              <a:rPr lang="en-US" sz="1800" dirty="0" smtClean="0"/>
              <a:t>Optical brightener  testing can then be used to determine whether the bacteria are from humans or animals.</a:t>
            </a:r>
          </a:p>
          <a:p>
            <a:endParaRPr lang="en-US" sz="1600" dirty="0"/>
          </a:p>
        </p:txBody>
      </p:sp>
      <p:sp>
        <p:nvSpPr>
          <p:cNvPr id="4" name="Rectangle 3"/>
          <p:cNvSpPr/>
          <p:nvPr/>
        </p:nvSpPr>
        <p:spPr>
          <a:xfrm>
            <a:off x="4447607" y="3244334"/>
            <a:ext cx="248786" cy="369332"/>
          </a:xfrm>
          <a:prstGeom prst="rect">
            <a:avLst/>
          </a:prstGeom>
        </p:spPr>
        <p:txBody>
          <a:bodyPr wrap="none">
            <a:spAutoFit/>
          </a:bodyPr>
          <a:lstStyle/>
          <a:p>
            <a:r>
              <a:rPr lang="en-US" dirty="0" smtClean="0"/>
              <a:t> </a:t>
            </a:r>
            <a:endParaRPr lang="en-US" dirty="0"/>
          </a:p>
        </p:txBody>
      </p:sp>
      <p:pic>
        <p:nvPicPr>
          <p:cNvPr id="7" name="yui_3_5_1_2_1436048818985_1627" descr="http://www.kingcounty.gov/%7E/media/environment/wastewater/CSO/Images/1405/GSI-Roadside-zoom_500.ashx?la=en"/>
          <p:cNvPicPr/>
          <p:nvPr/>
        </p:nvPicPr>
        <p:blipFill>
          <a:blip r:embed="rId3" cstate="print"/>
          <a:stretch>
            <a:fillRect/>
          </a:stretch>
        </p:blipFill>
        <p:spPr bwMode="auto">
          <a:xfrm>
            <a:off x="4038600" y="1371600"/>
            <a:ext cx="4724399" cy="4800600"/>
          </a:xfrm>
          <a:prstGeom prst="rect">
            <a:avLst/>
          </a:prstGeom>
          <a:noFill/>
          <a:ln w="9525">
            <a:noFill/>
            <a:miter lim="800000"/>
            <a:headEnd/>
            <a:tailEnd/>
          </a:ln>
        </p:spPr>
      </p:pic>
      <p:pic>
        <p:nvPicPr>
          <p:cNvPr id="6" name="yui_3_5_1_2_1436048818985_1627" descr="http://www.kingcounty.gov/%7E/media/environment/wastewater/CSO/Images/1405/GSI-Roadside-zoom_500.ashx?la=en"/>
          <p:cNvPicPr/>
          <p:nvPr/>
        </p:nvPicPr>
        <p:blipFill>
          <a:blip r:embed="rId3" cstate="print"/>
          <a:stretch>
            <a:fillRect/>
          </a:stretch>
        </p:blipFill>
        <p:spPr bwMode="auto">
          <a:xfrm>
            <a:off x="762000" y="1295400"/>
            <a:ext cx="8092225" cy="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6477000" cy="830997"/>
          </a:xfrm>
          <a:prstGeom prst="rect">
            <a:avLst/>
          </a:prstGeom>
          <a:noFill/>
        </p:spPr>
        <p:txBody>
          <a:bodyPr wrap="square" rtlCol="0">
            <a:spAutoFit/>
          </a:bodyPr>
          <a:lstStyle/>
          <a:p>
            <a:r>
              <a:rPr lang="en-US" sz="2400" dirty="0" smtClean="0">
                <a:solidFill>
                  <a:schemeClr val="bg1"/>
                </a:solidFill>
              </a:rPr>
              <a:t>OPTICAL BRIGHTENERS CAN IDENTIFY  POLLUTION FROM HOUSEHOLD SEWAGE</a:t>
            </a:r>
            <a:endParaRPr lang="en-US" sz="2400" dirty="0">
              <a:solidFill>
                <a:schemeClr val="bg1"/>
              </a:solidFill>
            </a:endParaRPr>
          </a:p>
        </p:txBody>
      </p:sp>
      <p:sp>
        <p:nvSpPr>
          <p:cNvPr id="8" name="Title 7"/>
          <p:cNvSpPr>
            <a:spLocks noGrp="1"/>
          </p:cNvSpPr>
          <p:nvPr>
            <p:ph type="title"/>
          </p:nvPr>
        </p:nvSpPr>
        <p:spPr>
          <a:xfrm>
            <a:off x="838200" y="228600"/>
            <a:ext cx="3008313" cy="1162050"/>
          </a:xfrm>
        </p:spPr>
        <p:txBody>
          <a:bodyPr/>
          <a:lstStyle/>
          <a:p>
            <a:r>
              <a:rPr lang="en-US" dirty="0" smtClean="0"/>
              <a:t> </a:t>
            </a:r>
            <a:endParaRPr lang="en-US" dirty="0"/>
          </a:p>
        </p:txBody>
      </p:sp>
      <p:sp>
        <p:nvSpPr>
          <p:cNvPr id="5" name="Content Placeholder 4"/>
          <p:cNvSpPr>
            <a:spLocks noGrp="1"/>
          </p:cNvSpPr>
          <p:nvPr>
            <p:ph idx="1"/>
          </p:nvPr>
        </p:nvSpPr>
        <p:spPr/>
        <p:txBody>
          <a:bodyPr/>
          <a:lstStyle/>
          <a:p>
            <a:pPr lvl="8"/>
            <a:r>
              <a:rPr lang="en-US" dirty="0" smtClean="0"/>
              <a:t> Z</a:t>
            </a:r>
            <a:endParaRPr lang="en-US" dirty="0"/>
          </a:p>
        </p:txBody>
      </p:sp>
      <p:sp>
        <p:nvSpPr>
          <p:cNvPr id="9" name="Text Placeholder 8"/>
          <p:cNvSpPr>
            <a:spLocks noGrp="1"/>
          </p:cNvSpPr>
          <p:nvPr>
            <p:ph type="body" sz="half" idx="2"/>
          </p:nvPr>
        </p:nvSpPr>
        <p:spPr/>
        <p:txBody>
          <a:bodyPr/>
          <a:lstStyle/>
          <a:p>
            <a:r>
              <a:rPr lang="en-US" sz="1600" dirty="0" smtClean="0"/>
              <a:t> </a:t>
            </a:r>
            <a:r>
              <a:rPr lang="en-US" sz="1800" dirty="0" smtClean="0">
                <a:latin typeface="Calibri" pitchFamily="34" charset="0"/>
              </a:rPr>
              <a:t>Optical brighteners are added to laundry detergents to make clothes look “whiter”.  They adhere to cotton and fluoresce when viewed under ultraviolet light.  Testing for them in water is a simple,  low-cost way to screen for the presence of domestic sewage and determine whether bacteria found there is from people or animals. Testing involves placing clean cotton pads in secure “baskets” in water long enough for them to absorb traces of optical brighteners. </a:t>
            </a:r>
          </a:p>
          <a:p>
            <a:endParaRPr lang="en-US" sz="1800" dirty="0"/>
          </a:p>
        </p:txBody>
      </p:sp>
      <p:sp>
        <p:nvSpPr>
          <p:cNvPr id="4" name="Rectangle 3"/>
          <p:cNvSpPr/>
          <p:nvPr/>
        </p:nvSpPr>
        <p:spPr>
          <a:xfrm>
            <a:off x="4447607" y="3244334"/>
            <a:ext cx="248786" cy="369332"/>
          </a:xfrm>
          <a:prstGeom prst="rect">
            <a:avLst/>
          </a:prstGeom>
        </p:spPr>
        <p:txBody>
          <a:bodyPr wrap="none">
            <a:spAutoFit/>
          </a:bodyPr>
          <a:lstStyle/>
          <a:p>
            <a:r>
              <a:rPr lang="en-US" dirty="0" smtClean="0"/>
              <a:t> </a:t>
            </a:r>
            <a:endParaRPr lang="en-US" dirty="0"/>
          </a:p>
        </p:txBody>
      </p:sp>
      <p:pic>
        <p:nvPicPr>
          <p:cNvPr id="7" name="yui_3_5_1_2_1436048818985_1627" descr="http://www.kingcounty.gov/%7E/media/environment/wastewater/CSO/Images/1405/GSI-Roadside-zoom_500.ashx?la=en"/>
          <p:cNvPicPr/>
          <p:nvPr/>
        </p:nvPicPr>
        <p:blipFill>
          <a:blip r:embed="rId3" cstate="print"/>
          <a:stretch>
            <a:fillRect/>
          </a:stretch>
        </p:blipFill>
        <p:spPr bwMode="auto">
          <a:xfrm>
            <a:off x="4038600" y="1598676"/>
            <a:ext cx="4724399" cy="4346447"/>
          </a:xfrm>
          <a:prstGeom prst="rect">
            <a:avLst/>
          </a:prstGeom>
          <a:noFill/>
          <a:ln w="9525">
            <a:noFill/>
            <a:miter lim="800000"/>
            <a:headEnd/>
            <a:tailEnd/>
          </a:ln>
        </p:spPr>
      </p:pic>
      <p:pic>
        <p:nvPicPr>
          <p:cNvPr id="6" name="yui_3_5_1_2_1436048818985_1627" descr="http://www.kingcounty.gov/%7E/media/environment/wastewater/CSO/Images/1405/GSI-Roadside-zoom_500.ashx?la=en"/>
          <p:cNvPicPr/>
          <p:nvPr/>
        </p:nvPicPr>
        <p:blipFill>
          <a:blip r:embed="rId4" cstate="print"/>
          <a:stretch>
            <a:fillRect/>
          </a:stretch>
        </p:blipFill>
        <p:spPr bwMode="auto">
          <a:xfrm>
            <a:off x="762000" y="1295400"/>
            <a:ext cx="8092225" cy="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6477000" cy="830997"/>
          </a:xfrm>
          <a:prstGeom prst="rect">
            <a:avLst/>
          </a:prstGeom>
          <a:noFill/>
        </p:spPr>
        <p:txBody>
          <a:bodyPr wrap="square" rtlCol="0">
            <a:spAutoFit/>
          </a:bodyPr>
          <a:lstStyle/>
          <a:p>
            <a:r>
              <a:rPr lang="en-US" sz="2400" dirty="0" smtClean="0">
                <a:solidFill>
                  <a:schemeClr val="bg1"/>
                </a:solidFill>
              </a:rPr>
              <a:t>WHAT CAN CITIZENS DO TO HELP STOP OR PREVENT WATERE POLLUTION?</a:t>
            </a:r>
            <a:endParaRPr lang="en-US" sz="2400" dirty="0">
              <a:solidFill>
                <a:schemeClr val="bg1"/>
              </a:solidFill>
            </a:endParaRPr>
          </a:p>
        </p:txBody>
      </p:sp>
      <p:pic>
        <p:nvPicPr>
          <p:cNvPr id="5" name="Content Placeholder 4" descr="action.jpg"/>
          <p:cNvPicPr>
            <a:picLocks noGrp="1" noChangeAspect="1"/>
          </p:cNvPicPr>
          <p:nvPr>
            <p:ph/>
          </p:nvPr>
        </p:nvPicPr>
        <p:blipFill>
          <a:blip r:embed="rId3" cstate="print"/>
          <a:stretch>
            <a:fillRect/>
          </a:stretch>
        </p:blipFill>
        <p:spPr>
          <a:xfrm>
            <a:off x="1524000" y="1219200"/>
            <a:ext cx="6202680" cy="4191000"/>
          </a:xfrm>
        </p:spPr>
      </p:pic>
      <p:sp>
        <p:nvSpPr>
          <p:cNvPr id="6" name="Text Placeholder 5"/>
          <p:cNvSpPr>
            <a:spLocks noGrp="1"/>
          </p:cNvSpPr>
          <p:nvPr>
            <p:ph type="body" sz="half" idx="4294967295"/>
          </p:nvPr>
        </p:nvSpPr>
        <p:spPr>
          <a:xfrm>
            <a:off x="381000" y="5257800"/>
            <a:ext cx="8305800" cy="1447800"/>
          </a:xfrm>
        </p:spPr>
        <p:txBody>
          <a:bodyPr/>
          <a:lstStyle/>
          <a:p>
            <a:endParaRPr lang="en-US" sz="1800" dirty="0" smtClean="0"/>
          </a:p>
          <a:p>
            <a:r>
              <a:rPr lang="en-US" sz="1800" dirty="0" smtClean="0"/>
              <a:t>Educate the public by sharing  information at community fairs and public meetings</a:t>
            </a:r>
          </a:p>
          <a:p>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6477000" cy="830997"/>
          </a:xfrm>
          <a:prstGeom prst="rect">
            <a:avLst/>
          </a:prstGeom>
          <a:noFill/>
        </p:spPr>
        <p:txBody>
          <a:bodyPr wrap="square" rtlCol="0">
            <a:spAutoFit/>
          </a:bodyPr>
          <a:lstStyle/>
          <a:p>
            <a:r>
              <a:rPr lang="en-US" sz="2400" dirty="0" smtClean="0">
                <a:solidFill>
                  <a:schemeClr val="bg1"/>
                </a:solidFill>
              </a:rPr>
              <a:t>THERE ARE MANY WAYS </a:t>
            </a:r>
            <a:r>
              <a:rPr lang="en-US" sz="2400" smtClean="0">
                <a:solidFill>
                  <a:schemeClr val="bg1"/>
                </a:solidFill>
              </a:rPr>
              <a:t>TO REDUCE AND PREVENT POLLUTION </a:t>
            </a:r>
            <a:r>
              <a:rPr lang="en-US" sz="2400" dirty="0" smtClean="0">
                <a:solidFill>
                  <a:schemeClr val="bg1"/>
                </a:solidFill>
              </a:rPr>
              <a:t>OF OUR WATERS</a:t>
            </a:r>
            <a:endParaRPr lang="en-US" sz="2400" dirty="0">
              <a:solidFill>
                <a:schemeClr val="bg1"/>
              </a:solidFill>
            </a:endParaRPr>
          </a:p>
        </p:txBody>
      </p:sp>
      <p:sp>
        <p:nvSpPr>
          <p:cNvPr id="5" name="Content Placeholder 4"/>
          <p:cNvSpPr>
            <a:spLocks noGrp="1"/>
          </p:cNvSpPr>
          <p:nvPr>
            <p:ph/>
          </p:nvPr>
        </p:nvSpPr>
        <p:spPr>
          <a:xfrm>
            <a:off x="0" y="0"/>
            <a:ext cx="8229600" cy="6232525"/>
          </a:xfrm>
        </p:spPr>
        <p:txBody>
          <a:bodyPr/>
          <a:lstStyle/>
          <a:p>
            <a:r>
              <a:rPr lang="en-US" dirty="0" smtClean="0"/>
              <a:t>  </a:t>
            </a:r>
            <a:endParaRPr lang="en-US" dirty="0"/>
          </a:p>
        </p:txBody>
      </p:sp>
      <p:sp>
        <p:nvSpPr>
          <p:cNvPr id="4" name="Rectangle 3"/>
          <p:cNvSpPr/>
          <p:nvPr/>
        </p:nvSpPr>
        <p:spPr>
          <a:xfrm>
            <a:off x="4447607" y="3244334"/>
            <a:ext cx="248786" cy="369332"/>
          </a:xfrm>
          <a:prstGeom prst="rect">
            <a:avLst/>
          </a:prstGeom>
        </p:spPr>
        <p:txBody>
          <a:bodyPr wrap="none">
            <a:spAutoFit/>
          </a:bodyPr>
          <a:lstStyle/>
          <a:p>
            <a:r>
              <a:rPr lang="en-US" dirty="0" smtClean="0"/>
              <a:t> </a:t>
            </a:r>
            <a:endParaRPr lang="en-US" dirty="0"/>
          </a:p>
        </p:txBody>
      </p:sp>
      <p:pic>
        <p:nvPicPr>
          <p:cNvPr id="8" name="yui_3_5_1_2_1436048818985_1627" descr="http://www.kingcounty.gov/%7E/media/environment/wastewater/CSO/Images/1405/GSI-Roadside-zoom_500.ashx?la=en"/>
          <p:cNvPicPr/>
          <p:nvPr/>
        </p:nvPicPr>
        <p:blipFill>
          <a:blip r:embed="rId3" cstate="print"/>
          <a:srcRect/>
          <a:stretch>
            <a:fillRect/>
          </a:stretch>
        </p:blipFill>
        <p:spPr bwMode="auto">
          <a:xfrm>
            <a:off x="228600" y="1112520"/>
            <a:ext cx="8915400" cy="5745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6477000" cy="1077218"/>
          </a:xfrm>
          <a:prstGeom prst="rect">
            <a:avLst/>
          </a:prstGeom>
          <a:noFill/>
        </p:spPr>
        <p:txBody>
          <a:bodyPr wrap="square" rtlCol="0">
            <a:spAutoFit/>
          </a:bodyPr>
          <a:lstStyle/>
          <a:p>
            <a:r>
              <a:rPr lang="en-US" sz="3200" dirty="0" smtClean="0">
                <a:solidFill>
                  <a:schemeClr val="bg1"/>
                </a:solidFill>
              </a:rPr>
              <a:t>DEVELOP HELPFUL GUIDANCE DOCUMENTS FOR CITIZENS</a:t>
            </a:r>
            <a:endParaRPr lang="en-US" sz="3200" dirty="0">
              <a:solidFill>
                <a:schemeClr val="bg1"/>
              </a:solidFill>
            </a:endParaRPr>
          </a:p>
        </p:txBody>
      </p:sp>
      <p:sp>
        <p:nvSpPr>
          <p:cNvPr id="5" name="Title 4"/>
          <p:cNvSpPr>
            <a:spLocks noGrp="1"/>
          </p:cNvSpPr>
          <p:nvPr>
            <p:ph type="title"/>
          </p:nvPr>
        </p:nvSpPr>
        <p:spPr>
          <a:xfrm>
            <a:off x="3810000" y="0"/>
            <a:ext cx="3008313" cy="1162050"/>
          </a:xfrm>
        </p:spPr>
        <p:txBody>
          <a:bodyPr/>
          <a:lstStyle/>
          <a:p>
            <a:endParaRPr lang="en-US" dirty="0"/>
          </a:p>
        </p:txBody>
      </p:sp>
      <p:pic>
        <p:nvPicPr>
          <p:cNvPr id="4" name="Content Placeholder 3" descr="PBDEImage_mini.jpg"/>
          <p:cNvPicPr>
            <a:picLocks noGrp="1" noChangeAspect="1"/>
          </p:cNvPicPr>
          <p:nvPr>
            <p:ph idx="1"/>
          </p:nvPr>
        </p:nvPicPr>
        <p:blipFill>
          <a:blip r:embed="rId3" cstate="print"/>
          <a:stretch>
            <a:fillRect/>
          </a:stretch>
        </p:blipFill>
        <p:spPr>
          <a:xfrm>
            <a:off x="4343405" y="1219200"/>
            <a:ext cx="3488260" cy="5029200"/>
          </a:xfrm>
        </p:spPr>
      </p:pic>
      <p:sp>
        <p:nvSpPr>
          <p:cNvPr id="6" name="Text Placeholder 5"/>
          <p:cNvSpPr>
            <a:spLocks noGrp="1"/>
          </p:cNvSpPr>
          <p:nvPr>
            <p:ph type="body" sz="half" idx="2"/>
          </p:nvPr>
        </p:nvSpPr>
        <p:spPr/>
        <p:txBody>
          <a:bodyPr/>
          <a:lstStyle/>
          <a:p>
            <a:r>
              <a:rPr lang="en-US" sz="2400" dirty="0" smtClean="0"/>
              <a:t>Community groups often develop guidance specific to their own communities. Each has its own climatic considerations,  local regulations,  information about who to contact, and how to report pollution. </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6477000" cy="584775"/>
          </a:xfrm>
          <a:prstGeom prst="rect">
            <a:avLst/>
          </a:prstGeom>
          <a:noFill/>
        </p:spPr>
        <p:txBody>
          <a:bodyPr wrap="square" rtlCol="0">
            <a:spAutoFit/>
          </a:bodyPr>
          <a:lstStyle/>
          <a:p>
            <a:r>
              <a:rPr lang="en-US" sz="3200" dirty="0" smtClean="0">
                <a:solidFill>
                  <a:schemeClr val="bg1"/>
                </a:solidFill>
              </a:rPr>
              <a:t>PICK UP PET WASTE</a:t>
            </a:r>
            <a:endParaRPr lang="en-US" sz="3200" dirty="0">
              <a:solidFill>
                <a:schemeClr val="bg1"/>
              </a:solidFill>
            </a:endParaRPr>
          </a:p>
        </p:txBody>
      </p:sp>
      <p:sp>
        <p:nvSpPr>
          <p:cNvPr id="5" name="Title 4"/>
          <p:cNvSpPr>
            <a:spLocks noGrp="1"/>
          </p:cNvSpPr>
          <p:nvPr>
            <p:ph type="title"/>
          </p:nvPr>
        </p:nvSpPr>
        <p:spPr/>
        <p:txBody>
          <a:bodyPr/>
          <a:lstStyle/>
          <a:p>
            <a:r>
              <a:rPr lang="en-US" smtClean="0"/>
              <a:t>P</a:t>
            </a:r>
            <a:endParaRPr lang="en-US" dirty="0"/>
          </a:p>
        </p:txBody>
      </p:sp>
      <p:pic>
        <p:nvPicPr>
          <p:cNvPr id="4" name="Content Placeholder 3" descr="PBDEImage_mini.jpg"/>
          <p:cNvPicPr>
            <a:picLocks noGrp="1" noChangeAspect="1"/>
          </p:cNvPicPr>
          <p:nvPr>
            <p:ph sz="half" idx="1"/>
          </p:nvPr>
        </p:nvPicPr>
        <p:blipFill>
          <a:blip r:embed="rId3" cstate="print"/>
          <a:stretch>
            <a:fillRect/>
          </a:stretch>
        </p:blipFill>
        <p:spPr>
          <a:xfrm>
            <a:off x="762000" y="1676400"/>
            <a:ext cx="3296966" cy="4584223"/>
          </a:xfrm>
        </p:spPr>
      </p:pic>
      <p:sp>
        <p:nvSpPr>
          <p:cNvPr id="8" name="Content Placeholder 7"/>
          <p:cNvSpPr>
            <a:spLocks noGrp="1"/>
          </p:cNvSpPr>
          <p:nvPr>
            <p:ph sz="half" idx="2"/>
          </p:nvPr>
        </p:nvSpPr>
        <p:spPr/>
        <p:txBody>
          <a:bodyPr/>
          <a:lstStyle/>
          <a:p>
            <a:pPr>
              <a:buNone/>
            </a:pPr>
            <a:r>
              <a:rPr lang="en-US" dirty="0" smtClean="0"/>
              <a:t>    </a:t>
            </a:r>
            <a:r>
              <a:rPr lang="en-US" sz="3600" dirty="0" smtClean="0"/>
              <a:t>Pet wastes are flushed out </a:t>
            </a:r>
            <a:r>
              <a:rPr lang="en-US" sz="3600" smtClean="0"/>
              <a:t>by rainstorms </a:t>
            </a:r>
            <a:r>
              <a:rPr lang="en-US" sz="3600" dirty="0" smtClean="0"/>
              <a:t>into our creeks. They contain  bacteria and nutrients that contribute to water pollution.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6477000" cy="707886"/>
          </a:xfrm>
          <a:prstGeom prst="rect">
            <a:avLst/>
          </a:prstGeom>
          <a:noFill/>
        </p:spPr>
        <p:txBody>
          <a:bodyPr wrap="square" rtlCol="0">
            <a:spAutoFit/>
          </a:bodyPr>
          <a:lstStyle/>
          <a:p>
            <a:r>
              <a:rPr lang="en-US" sz="2000" dirty="0" smtClean="0">
                <a:solidFill>
                  <a:schemeClr val="bg1"/>
                </a:solidFill>
              </a:rPr>
              <a:t>MOST PEOPLE DO NOT REALIZE THAT MANY  CHEMICALS ARE NOT TESTED OR REGULATED</a:t>
            </a:r>
            <a:endParaRPr lang="en-US" sz="2800" dirty="0">
              <a:solidFill>
                <a:schemeClr val="bg1"/>
              </a:solidFill>
            </a:endParaRPr>
          </a:p>
        </p:txBody>
      </p:sp>
      <p:pic>
        <p:nvPicPr>
          <p:cNvPr id="5" name="Content Placeholder 4" descr="reform-toxics-law-lcv.jpg"/>
          <p:cNvPicPr>
            <a:picLocks noGrp="1" noChangeAspect="1"/>
          </p:cNvPicPr>
          <p:nvPr>
            <p:ph/>
          </p:nvPr>
        </p:nvPicPr>
        <p:blipFill>
          <a:blip r:embed="rId3" cstate="print"/>
          <a:stretch>
            <a:fillRect/>
          </a:stretch>
        </p:blipFill>
        <p:spPr>
          <a:xfrm>
            <a:off x="1143000" y="1219200"/>
            <a:ext cx="6753225" cy="5257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6477000" cy="1200329"/>
          </a:xfrm>
          <a:prstGeom prst="rect">
            <a:avLst/>
          </a:prstGeom>
          <a:noFill/>
        </p:spPr>
        <p:txBody>
          <a:bodyPr wrap="square" rtlCol="0">
            <a:spAutoFit/>
          </a:bodyPr>
          <a:lstStyle/>
          <a:p>
            <a:r>
              <a:rPr lang="en-US" sz="2400" dirty="0" smtClean="0">
                <a:solidFill>
                  <a:schemeClr val="bg1"/>
                </a:solidFill>
              </a:rPr>
              <a:t>TAKE ACTION.   PICTURES AND DATA CAN BE USED TO ADVOCATE FOR STRONGER LAWS  AND PROGRAMS</a:t>
            </a:r>
            <a:endParaRPr lang="en-US" sz="2400" dirty="0">
              <a:solidFill>
                <a:schemeClr val="bg1"/>
              </a:solidFill>
            </a:endParaRPr>
          </a:p>
        </p:txBody>
      </p:sp>
      <p:pic>
        <p:nvPicPr>
          <p:cNvPr id="5" name="Content Placeholder 4" descr="reform-toxics-law-lcv.jpg"/>
          <p:cNvPicPr>
            <a:picLocks noGrp="1" noChangeAspect="1"/>
          </p:cNvPicPr>
          <p:nvPr>
            <p:ph/>
          </p:nvPr>
        </p:nvPicPr>
        <p:blipFill>
          <a:blip r:embed="rId3" cstate="print"/>
          <a:stretch>
            <a:fillRect/>
          </a:stretch>
        </p:blipFill>
        <p:spPr>
          <a:xfrm>
            <a:off x="685800" y="1600200"/>
            <a:ext cx="7772398" cy="434339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6477000" cy="830997"/>
          </a:xfrm>
          <a:prstGeom prst="rect">
            <a:avLst/>
          </a:prstGeom>
          <a:noFill/>
        </p:spPr>
        <p:txBody>
          <a:bodyPr wrap="square" rtlCol="0">
            <a:spAutoFit/>
          </a:bodyPr>
          <a:lstStyle/>
          <a:p>
            <a:r>
              <a:rPr lang="en-US" sz="2400" dirty="0" smtClean="0">
                <a:solidFill>
                  <a:schemeClr val="bg1"/>
                </a:solidFill>
              </a:rPr>
              <a:t>WATER POLLUTION IS A SERIOUS NATIONAL PROBLEM</a:t>
            </a:r>
          </a:p>
        </p:txBody>
      </p:sp>
      <p:sp>
        <p:nvSpPr>
          <p:cNvPr id="8" name="Text Placeholder 7"/>
          <p:cNvSpPr>
            <a:spLocks noGrp="1"/>
          </p:cNvSpPr>
          <p:nvPr>
            <p:ph/>
          </p:nvPr>
        </p:nvSpPr>
        <p:spPr>
          <a:xfrm>
            <a:off x="381000" y="5334000"/>
            <a:ext cx="8229600" cy="2270125"/>
          </a:xfrm>
        </p:spPr>
        <p:txBody>
          <a:bodyPr/>
          <a:lstStyle/>
          <a:p>
            <a:pPr>
              <a:buNone/>
            </a:pPr>
            <a:r>
              <a:rPr lang="en-US" sz="1600" dirty="0" smtClean="0"/>
              <a:t> EPA estimates that more than one-half of our rivers and streams and almost 70 percent of lakes, reservoirs, and ponds that have been assessed qualify as “impaired” or “threatened” due to pollution.</a:t>
            </a:r>
          </a:p>
          <a:p>
            <a:r>
              <a:rPr lang="en-US" sz="1600" dirty="0" smtClean="0">
                <a:hlinkClick r:id="rId3"/>
              </a:rPr>
              <a:t>http://ofmpub.epa.gov/waters10/attains_nation_cy.control</a:t>
            </a:r>
          </a:p>
          <a:p>
            <a:endParaRPr lang="en-US" dirty="0"/>
          </a:p>
        </p:txBody>
      </p:sp>
      <p:pic>
        <p:nvPicPr>
          <p:cNvPr id="5" name="Content Placeholder 2" descr="health-environment-FR-exposurebrevity.png"/>
          <p:cNvPicPr>
            <a:picLocks/>
          </p:cNvPicPr>
          <p:nvPr/>
        </p:nvPicPr>
        <p:blipFill>
          <a:blip r:embed="rId4" cstate="print"/>
          <a:stretch>
            <a:fillRect/>
          </a:stretch>
        </p:blipFill>
        <p:spPr bwMode="auto">
          <a:xfrm>
            <a:off x="1981200" y="1295400"/>
            <a:ext cx="5029200" cy="3733800"/>
          </a:xfrm>
          <a:prstGeom prst="rect">
            <a:avLst/>
          </a:prstGeom>
          <a:noFill/>
          <a:ln>
            <a:noFill/>
          </a:ln>
          <a:extLst>
            <a:ext uri="{909E8E84-426E-40DD-AFC4-6F175D3DCCD1}">
              <a14:hiddenFill xmlns="" xmlns:a14="http://schemas.microsoft.com/office/drawing/2010/main" xmlns:pic="http://schemas.openxmlformats.org/drawingml/2006/picture" xmlns:lc="http://schemas.openxmlformats.org/drawingml/2006/lockedCanvas">
                <a:solidFill>
                  <a:srgbClr val="FFFFFF"/>
                </a:solidFill>
              </a14:hiddenFill>
            </a:ext>
            <a:ext uri="{91240B29-F687-4F45-9708-019B960494DF}">
              <a14:hiddenLine xmlns="" xmlns:a14="http://schemas.microsoft.com/office/drawing/2010/main" xmlns:pic="http://schemas.openxmlformats.org/drawingml/2006/picture" xmlns:lc="http://schemas.openxmlformats.org/drawingml/2006/lockedCanva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6477000" cy="830997"/>
          </a:xfrm>
          <a:prstGeom prst="rect">
            <a:avLst/>
          </a:prstGeom>
          <a:noFill/>
        </p:spPr>
        <p:txBody>
          <a:bodyPr wrap="square" rtlCol="0">
            <a:spAutoFit/>
          </a:bodyPr>
          <a:lstStyle/>
          <a:p>
            <a:r>
              <a:rPr lang="en-US" sz="2400" dirty="0" smtClean="0">
                <a:solidFill>
                  <a:schemeClr val="bg1"/>
                </a:solidFill>
              </a:rPr>
              <a:t>SIERRA  CLUB  WATER  SENTINELS MONITOR OUR WATERS FOR POLLUTION</a:t>
            </a:r>
          </a:p>
        </p:txBody>
      </p:sp>
      <p:sp>
        <p:nvSpPr>
          <p:cNvPr id="7" name="Content Placeholder 6"/>
          <p:cNvSpPr>
            <a:spLocks noGrp="1"/>
          </p:cNvSpPr>
          <p:nvPr>
            <p:ph/>
          </p:nvPr>
        </p:nvSpPr>
        <p:spPr>
          <a:xfrm>
            <a:off x="457200" y="1600200"/>
            <a:ext cx="8229600" cy="4525963"/>
          </a:xfrm>
        </p:spPr>
        <p:txBody>
          <a:bodyPr/>
          <a:lstStyle/>
          <a:p>
            <a:endParaRPr lang="en-US" dirty="0" smtClean="0"/>
          </a:p>
          <a:p>
            <a:endParaRPr lang="en-US" dirty="0"/>
          </a:p>
        </p:txBody>
      </p:sp>
      <p:pic>
        <p:nvPicPr>
          <p:cNvPr id="4" name="Content Placeholder 2" descr="health-environment-FR-exposurebrevity.png"/>
          <p:cNvPicPr>
            <a:picLocks/>
          </p:cNvPicPr>
          <p:nvPr/>
        </p:nvPicPr>
        <p:blipFill>
          <a:blip r:embed="rId3" cstate="print"/>
          <a:stretch>
            <a:fillRect/>
          </a:stretch>
        </p:blipFill>
        <p:spPr bwMode="auto">
          <a:xfrm>
            <a:off x="1230123" y="1295400"/>
            <a:ext cx="6790433" cy="5105400"/>
          </a:xfrm>
          <a:prstGeom prst="rect">
            <a:avLst/>
          </a:prstGeom>
          <a:noFill/>
          <a:ln>
            <a:noFill/>
          </a:ln>
          <a:extLst>
            <a:ext uri="{909E8E84-426E-40DD-AFC4-6F175D3DCCD1}">
              <a14:hiddenFill xmlns="" xmlns:a14="http://schemas.microsoft.com/office/drawing/2010/main" xmlns:pic="http://schemas.openxmlformats.org/drawingml/2006/picture" xmlns:lc="http://schemas.openxmlformats.org/drawingml/2006/lockedCanvas">
                <a:solidFill>
                  <a:srgbClr val="FFFFFF"/>
                </a:solidFill>
              </a14:hiddenFill>
            </a:ext>
            <a:ext uri="{91240B29-F687-4F45-9708-019B960494DF}">
              <a14:hiddenLine xmlns="" xmlns:a14="http://schemas.microsoft.com/office/drawing/2010/main" xmlns:pic="http://schemas.openxmlformats.org/drawingml/2006/picture" xmlns:lc="http://schemas.openxmlformats.org/drawingml/2006/lockedCanva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6477000" cy="954107"/>
          </a:xfrm>
          <a:prstGeom prst="rect">
            <a:avLst/>
          </a:prstGeom>
          <a:noFill/>
        </p:spPr>
        <p:txBody>
          <a:bodyPr wrap="square" rtlCol="0">
            <a:spAutoFit/>
          </a:bodyPr>
          <a:lstStyle/>
          <a:p>
            <a:r>
              <a:rPr lang="en-US" sz="2800" dirty="0" smtClean="0">
                <a:solidFill>
                  <a:schemeClr val="bg1"/>
                </a:solidFill>
              </a:rPr>
              <a:t>HOW DO SIERRA  CLUB WATER SENTINELS  DO THEIR WORK?</a:t>
            </a:r>
          </a:p>
        </p:txBody>
      </p:sp>
      <p:sp>
        <p:nvSpPr>
          <p:cNvPr id="7" name="Content Placeholder 6"/>
          <p:cNvSpPr>
            <a:spLocks noGrp="1"/>
          </p:cNvSpPr>
          <p:nvPr>
            <p:ph/>
          </p:nvPr>
        </p:nvSpPr>
        <p:spPr>
          <a:xfrm>
            <a:off x="457200" y="1600200"/>
            <a:ext cx="8229600" cy="4525963"/>
          </a:xfrm>
        </p:spPr>
        <p:txBody>
          <a:bodyPr/>
          <a:lstStyle/>
          <a:p>
            <a:endParaRPr lang="en-US" dirty="0" smtClean="0"/>
          </a:p>
          <a:p>
            <a:endParaRPr lang="en-US" dirty="0"/>
          </a:p>
        </p:txBody>
      </p:sp>
      <p:sp>
        <p:nvSpPr>
          <p:cNvPr id="9" name="Rectangle 8"/>
          <p:cNvSpPr/>
          <p:nvPr/>
        </p:nvSpPr>
        <p:spPr>
          <a:xfrm>
            <a:off x="1143000" y="1443841"/>
            <a:ext cx="6781800" cy="4739759"/>
          </a:xfrm>
          <a:prstGeom prst="rect">
            <a:avLst/>
          </a:prstGeom>
        </p:spPr>
        <p:txBody>
          <a:bodyPr wrap="square">
            <a:spAutoFit/>
          </a:bodyPr>
          <a:lstStyle/>
          <a:p>
            <a:r>
              <a:rPr lang="en-US" sz="2400" dirty="0" smtClean="0"/>
              <a:t>Standing knee-deep in the local waters they love  Sierra Club Water Sentinels defend our waters by empowering committed local activists with accurate information and training in water-quality monitoring techniques and grassroots advocacy.   This is a powerful position from which to advocate for the strongest protections and proactive changes.  </a:t>
            </a:r>
          </a:p>
          <a:p>
            <a:endParaRPr lang="en-US" sz="2400" dirty="0" smtClean="0"/>
          </a:p>
          <a:p>
            <a:r>
              <a:rPr lang="en-US" sz="2400" dirty="0" smtClean="0"/>
              <a:t>You can learn more about this and get involved on our Grassroots Network site:</a:t>
            </a:r>
          </a:p>
          <a:p>
            <a:endParaRPr lang="en-US" sz="2400" dirty="0" smtClean="0"/>
          </a:p>
          <a:p>
            <a:r>
              <a:rPr lang="en-US" sz="1400" dirty="0" smtClean="0"/>
              <a:t>https://content.sierraclub.org/grassrootsnetwork/teams/national-water-sentinels</a:t>
            </a:r>
            <a:endParaRPr lang="en-US"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6477000" cy="1077218"/>
          </a:xfrm>
          <a:prstGeom prst="rect">
            <a:avLst/>
          </a:prstGeom>
          <a:noFill/>
        </p:spPr>
        <p:txBody>
          <a:bodyPr wrap="square" rtlCol="0">
            <a:spAutoFit/>
          </a:bodyPr>
          <a:lstStyle/>
          <a:p>
            <a:r>
              <a:rPr lang="en-US" sz="3200" dirty="0" smtClean="0">
                <a:solidFill>
                  <a:schemeClr val="bg1"/>
                </a:solidFill>
              </a:rPr>
              <a:t>IT WORKS ON BOTH WATER QUALITY AND QUANTITY</a:t>
            </a:r>
            <a:endParaRPr lang="en-US" sz="3200" dirty="0">
              <a:solidFill>
                <a:schemeClr val="bg1"/>
              </a:solidFill>
            </a:endParaRPr>
          </a:p>
        </p:txBody>
      </p:sp>
      <p:sp>
        <p:nvSpPr>
          <p:cNvPr id="5" name="Title 4"/>
          <p:cNvSpPr>
            <a:spLocks noGrp="1"/>
          </p:cNvSpPr>
          <p:nvPr>
            <p:ph type="title"/>
          </p:nvPr>
        </p:nvSpPr>
        <p:spPr>
          <a:xfrm>
            <a:off x="3810000" y="0"/>
            <a:ext cx="3008313" cy="1162050"/>
          </a:xfrm>
        </p:spPr>
        <p:txBody>
          <a:bodyPr/>
          <a:lstStyle/>
          <a:p>
            <a:endParaRPr lang="en-US" dirty="0"/>
          </a:p>
        </p:txBody>
      </p:sp>
      <p:sp>
        <p:nvSpPr>
          <p:cNvPr id="6" name="Text Placeholder 5"/>
          <p:cNvSpPr>
            <a:spLocks noGrp="1"/>
          </p:cNvSpPr>
          <p:nvPr>
            <p:ph type="body" sz="half" idx="2"/>
          </p:nvPr>
        </p:nvSpPr>
        <p:spPr/>
        <p:txBody>
          <a:bodyPr/>
          <a:lstStyle/>
          <a:p>
            <a:r>
              <a:rPr lang="en-US" sz="2400" dirty="0" smtClean="0">
                <a:latin typeface="Calibri" pitchFamily="34" charset="0"/>
              </a:rPr>
              <a:t>Throughout its history   Sierra Club volunteers have been protecting both water quality and quantity.  Today they still are busy opposing construction of dams, </a:t>
            </a:r>
            <a:r>
              <a:rPr lang="en-US" sz="2400" dirty="0" err="1" smtClean="0">
                <a:latin typeface="Calibri" pitchFamily="34" charset="0"/>
              </a:rPr>
              <a:t>fracking</a:t>
            </a:r>
            <a:r>
              <a:rPr lang="en-US" sz="2400" dirty="0" smtClean="0">
                <a:latin typeface="Calibri" pitchFamily="34" charset="0"/>
              </a:rPr>
              <a:t> for natural gas, drilling for oil, unsafe pipelines and  mountaintop removal, a big polluter of local streams.</a:t>
            </a:r>
            <a:endParaRPr lang="en-US" sz="2400" dirty="0"/>
          </a:p>
        </p:txBody>
      </p:sp>
      <p:pic>
        <p:nvPicPr>
          <p:cNvPr id="8" name="Content Placeholder 7" descr="sistinechapel.jpg"/>
          <p:cNvPicPr>
            <a:picLocks noGrp="1" noChangeAspect="1"/>
          </p:cNvPicPr>
          <p:nvPr>
            <p:ph idx="1"/>
          </p:nvPr>
        </p:nvPicPr>
        <p:blipFill>
          <a:blip r:embed="rId3" cstate="print"/>
          <a:stretch>
            <a:fillRect/>
          </a:stretch>
        </p:blipFill>
        <p:spPr>
          <a:xfrm>
            <a:off x="3962414" y="1828800"/>
            <a:ext cx="4495786" cy="4343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6477000" cy="954107"/>
          </a:xfrm>
          <a:prstGeom prst="rect">
            <a:avLst/>
          </a:prstGeom>
          <a:noFill/>
        </p:spPr>
        <p:txBody>
          <a:bodyPr wrap="square" rtlCol="0">
            <a:spAutoFit/>
          </a:bodyPr>
          <a:lstStyle/>
          <a:p>
            <a:r>
              <a:rPr lang="en-US" sz="2800" dirty="0" smtClean="0">
                <a:solidFill>
                  <a:schemeClr val="bg1"/>
                </a:solidFill>
              </a:rPr>
              <a:t>WATER POLLUTION IS WIDESPREAD IN THE UNITED STATES</a:t>
            </a:r>
            <a:endParaRPr lang="en-US" sz="2800" dirty="0">
              <a:solidFill>
                <a:schemeClr val="bg1"/>
              </a:solidFill>
            </a:endParaRPr>
          </a:p>
        </p:txBody>
      </p:sp>
      <p:pic>
        <p:nvPicPr>
          <p:cNvPr id="4" name="Content Placeholder 3" descr="PBDEImage_mini.jpg"/>
          <p:cNvPicPr>
            <a:picLocks noGrp="1" noChangeAspect="1"/>
          </p:cNvPicPr>
          <p:nvPr>
            <p:ph/>
          </p:nvPr>
        </p:nvPicPr>
        <p:blipFill>
          <a:blip r:embed="rId3" cstate="print"/>
          <a:stretch>
            <a:fillRect/>
          </a:stretch>
        </p:blipFill>
        <p:spPr>
          <a:xfrm>
            <a:off x="990600" y="1360535"/>
            <a:ext cx="7208519" cy="512064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6477000" cy="461665"/>
          </a:xfrm>
          <a:prstGeom prst="rect">
            <a:avLst/>
          </a:prstGeom>
          <a:noFill/>
        </p:spPr>
        <p:txBody>
          <a:bodyPr wrap="square" rtlCol="0">
            <a:spAutoFit/>
          </a:bodyPr>
          <a:lstStyle/>
          <a:p>
            <a:r>
              <a:rPr lang="en-US" sz="2400" dirty="0" smtClean="0">
                <a:solidFill>
                  <a:schemeClr val="bg1"/>
                </a:solidFill>
              </a:rPr>
              <a:t>WHAT IS CAUSING ALL THIS POLLUTION?</a:t>
            </a:r>
            <a:endParaRPr lang="en-US" sz="2400" dirty="0">
              <a:solidFill>
                <a:schemeClr val="bg1"/>
              </a:solidFill>
            </a:endParaRPr>
          </a:p>
        </p:txBody>
      </p:sp>
      <p:pic>
        <p:nvPicPr>
          <p:cNvPr id="4" name="Content Placeholder 3" descr="PBDEImage_mini.jpg"/>
          <p:cNvPicPr>
            <a:picLocks noGrp="1" noChangeAspect="1"/>
          </p:cNvPicPr>
          <p:nvPr>
            <p:ph/>
          </p:nvPr>
        </p:nvPicPr>
        <p:blipFill>
          <a:blip r:embed="rId3" cstate="print"/>
          <a:stretch>
            <a:fillRect/>
          </a:stretch>
        </p:blipFill>
        <p:spPr>
          <a:xfrm>
            <a:off x="865718" y="1219199"/>
            <a:ext cx="7440082" cy="534923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95400"/>
            <a:ext cx="8229600" cy="4830763"/>
          </a:xfrm>
        </p:spPr>
        <p:txBody>
          <a:bodyPr/>
          <a:lstStyle/>
          <a:p>
            <a:pPr>
              <a:tabLst>
                <a:tab pos="4176713" algn="l"/>
              </a:tabLst>
            </a:pPr>
            <a:endParaRPr lang="en-US" sz="1800" dirty="0" smtClean="0"/>
          </a:p>
          <a:p>
            <a:pPr>
              <a:tabLst>
                <a:tab pos="4176713" algn="l"/>
              </a:tabLst>
            </a:pPr>
            <a:r>
              <a:rPr lang="en-US" sz="1800" dirty="0" smtClean="0"/>
              <a:t>UNESCO defines emerging pollutants as any synthetic or naturally-occurring chemical or micro-organism that is not commonly monitored or regulated, and is thought to have harmful impacts on human health and the environment, possibly including pharmaceuticals, personal care products, pesticides, industrial and household chemicals, metals, surfactants, industrial additives and solvents. Their potential impacts could include chronic toxicity, endocrine disruption in humans and aquatic wildlife, and development of bacterial pathogen resistance.</a:t>
            </a:r>
          </a:p>
          <a:p>
            <a:pPr>
              <a:tabLst>
                <a:tab pos="4176713" algn="l"/>
              </a:tabLst>
            </a:pPr>
            <a:r>
              <a:rPr lang="en-US" sz="1800" dirty="0" smtClean="0"/>
              <a:t>Case studies of emerging pollutant impacts range from: pharmaceutical pollution in Nigeria and the Baltic Sea region; persistent inorganic and organic pollutants (POPs) in the hydrological system of the </a:t>
            </a:r>
            <a:r>
              <a:rPr lang="en-US" sz="1800" dirty="0" err="1" smtClean="0"/>
              <a:t>Keoladeo</a:t>
            </a:r>
            <a:r>
              <a:rPr lang="en-US" sz="1800" dirty="0" smtClean="0"/>
              <a:t> National Park in India; </a:t>
            </a:r>
            <a:r>
              <a:rPr lang="en-US" sz="1800" dirty="0" err="1" smtClean="0"/>
              <a:t>organochlorine</a:t>
            </a:r>
            <a:r>
              <a:rPr lang="en-US" sz="1800" dirty="0" smtClean="0"/>
              <a:t> pesticides in Yucatán, Mexico; to contaminants in irrigation water in the </a:t>
            </a:r>
            <a:r>
              <a:rPr lang="en-US" sz="1800" dirty="0" err="1" smtClean="0"/>
              <a:t>Oued</a:t>
            </a:r>
            <a:r>
              <a:rPr lang="en-US" sz="1800" dirty="0" smtClean="0"/>
              <a:t> </a:t>
            </a:r>
            <a:r>
              <a:rPr lang="en-US" sz="1800" dirty="0" err="1" smtClean="0"/>
              <a:t>Souhil</a:t>
            </a:r>
            <a:r>
              <a:rPr lang="en-US" sz="1800" dirty="0" smtClean="0"/>
              <a:t> area, </a:t>
            </a:r>
            <a:r>
              <a:rPr lang="en-US" sz="1800" dirty="0" err="1" smtClean="0"/>
              <a:t>Nabeul</a:t>
            </a:r>
            <a:r>
              <a:rPr lang="en-US" sz="1800" dirty="0" smtClean="0"/>
              <a:t>, Tunisia.</a:t>
            </a:r>
          </a:p>
          <a:p>
            <a:r>
              <a:rPr lang="en-US" sz="2000" b="1" dirty="0" smtClean="0"/>
              <a:t>Read more: </a:t>
            </a:r>
            <a:r>
              <a:rPr lang="en-US" sz="2000" b="1" dirty="0" smtClean="0">
                <a:hlinkClick r:id="rId3"/>
              </a:rPr>
              <a:t>http://chemicals-l.iisd.org/news/unesco-launches-project-on-emerging-pollutants-in-wastewater/</a:t>
            </a:r>
            <a:endParaRPr lang="en-US" sz="2000" dirty="0" smtClean="0"/>
          </a:p>
          <a:p>
            <a:endParaRPr lang="en-US" sz="2000" dirty="0" smtClean="0"/>
          </a:p>
          <a:p>
            <a:endParaRPr lang="en-US" sz="20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5535</TotalTime>
  <Words>1049</Words>
  <Application>Microsoft Office PowerPoint</Application>
  <PresentationFormat>On-screen Show (4:3)</PresentationFormat>
  <Paragraphs>127</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 </vt:lpstr>
      <vt:lpstr>Slide 20</vt:lpstr>
      <vt:lpstr> </vt:lpstr>
      <vt:lpstr> </vt:lpstr>
      <vt:lpstr> </vt:lpstr>
      <vt:lpstr>Slide 24</vt:lpstr>
      <vt:lpstr>Slide 25</vt:lpstr>
      <vt:lpstr>Slide 26</vt:lpstr>
      <vt:lpstr>P</vt:lpstr>
      <vt:lpstr>Slide 28</vt:lpstr>
      <vt:lpstr>Slide 29</vt:lpstr>
    </vt:vector>
  </TitlesOfParts>
  <Company>Sierra Club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Hilary Fisher</dc:creator>
  <cp:lastModifiedBy>Doris Cellarius</cp:lastModifiedBy>
  <cp:revision>426</cp:revision>
  <cp:lastPrinted>2012-06-21T19:00:55Z</cp:lastPrinted>
  <dcterms:created xsi:type="dcterms:W3CDTF">2012-01-24T20:01:09Z</dcterms:created>
  <dcterms:modified xsi:type="dcterms:W3CDTF">2015-12-08T18:53:37Z</dcterms:modified>
</cp:coreProperties>
</file>