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77" r:id="rId12"/>
    <p:sldId id="268" r:id="rId13"/>
    <p:sldId id="270" r:id="rId14"/>
    <p:sldId id="271" r:id="rId15"/>
    <p:sldId id="272" r:id="rId16"/>
    <p:sldId id="275" r:id="rId17"/>
    <p:sldId id="276" r:id="rId18"/>
    <p:sldId id="269" r:id="rId19"/>
    <p:sldId id="273" r:id="rId20"/>
    <p:sldId id="274" r:id="rId21"/>
    <p:sldId id="280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33"/>
    <a:srgbClr val="FFFF00"/>
    <a:srgbClr val="000000"/>
    <a:srgbClr val="FF00FF"/>
    <a:srgbClr val="669900"/>
    <a:srgbClr val="006600"/>
    <a:srgbClr val="66FFFF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1307578008915"/>
          <c:y val="7.5892857142857137E-2"/>
          <c:w val="0.86924219910846956"/>
          <c:h val="0.73437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# harvestors</c:v>
                </c:pt>
              </c:strCache>
            </c:strRef>
          </c:tx>
          <c:spPr>
            <a:ln w="50800">
              <a:solidFill>
                <a:srgbClr val="99CCFF"/>
              </a:solidFill>
              <a:prstDash val="solid"/>
            </a:ln>
          </c:spPr>
          <c:marker>
            <c:symbol val="square"/>
            <c:size val="11"/>
            <c:spPr>
              <a:solidFill>
                <a:srgbClr val="99CCFF"/>
              </a:solidFill>
            </c:spPr>
          </c:marker>
          <c:trendline>
            <c:spPr>
              <a:ln w="47152">
                <a:solidFill>
                  <a:srgbClr val="FF0000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numRef>
              <c:f>Sheet1!$B$1:$AD$1</c:f>
              <c:numCache>
                <c:formatCode>General</c:formatCod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numCache>
            </c:num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37</c:v>
                </c:pt>
                <c:pt idx="1">
                  <c:v>35</c:v>
                </c:pt>
                <c:pt idx="2">
                  <c:v>36</c:v>
                </c:pt>
                <c:pt idx="3">
                  <c:v>30</c:v>
                </c:pt>
                <c:pt idx="4">
                  <c:v>44</c:v>
                </c:pt>
                <c:pt idx="5">
                  <c:v>65</c:v>
                </c:pt>
                <c:pt idx="6">
                  <c:v>49</c:v>
                </c:pt>
                <c:pt idx="7">
                  <c:v>65</c:v>
                </c:pt>
                <c:pt idx="8">
                  <c:v>53</c:v>
                </c:pt>
                <c:pt idx="9">
                  <c:v>69</c:v>
                </c:pt>
                <c:pt idx="10">
                  <c:v>101</c:v>
                </c:pt>
                <c:pt idx="11">
                  <c:v>86</c:v>
                </c:pt>
                <c:pt idx="12">
                  <c:v>80</c:v>
                </c:pt>
                <c:pt idx="13">
                  <c:v>103</c:v>
                </c:pt>
                <c:pt idx="14">
                  <c:v>116</c:v>
                </c:pt>
                <c:pt idx="15">
                  <c:v>100</c:v>
                </c:pt>
                <c:pt idx="16">
                  <c:v>107</c:v>
                </c:pt>
                <c:pt idx="17">
                  <c:v>126</c:v>
                </c:pt>
                <c:pt idx="18">
                  <c:v>114</c:v>
                </c:pt>
                <c:pt idx="19">
                  <c:v>133</c:v>
                </c:pt>
                <c:pt idx="20">
                  <c:v>176</c:v>
                </c:pt>
                <c:pt idx="21">
                  <c:v>164</c:v>
                </c:pt>
                <c:pt idx="22">
                  <c:v>163</c:v>
                </c:pt>
                <c:pt idx="23">
                  <c:v>113</c:v>
                </c:pt>
                <c:pt idx="24">
                  <c:v>130</c:v>
                </c:pt>
                <c:pt idx="25">
                  <c:v>179</c:v>
                </c:pt>
                <c:pt idx="26">
                  <c:v>155</c:v>
                </c:pt>
                <c:pt idx="27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5360"/>
        <c:axId val="33342208"/>
      </c:lineChart>
      <c:catAx>
        <c:axId val="332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-3600000" vert="horz"/>
          <a:lstStyle/>
          <a:p>
            <a:pPr>
              <a:defRPr sz="2385" b="1" i="0" u="none" strike="noStrike" baseline="0">
                <a:solidFill>
                  <a:srgbClr val="FFFF00"/>
                </a:solidFill>
                <a:latin typeface="Rockwell" panose="02060603020205020403" pitchFamily="18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33422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3342208"/>
        <c:scaling>
          <c:orientation val="minMax"/>
        </c:scaling>
        <c:delete val="0"/>
        <c:axPos val="l"/>
        <c:majorGridlines>
          <c:spPr>
            <a:ln w="3810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2385" b="1" i="0" u="none" strike="noStrike" baseline="0">
                <a:solidFill>
                  <a:srgbClr val="FFFF00"/>
                </a:solidFill>
                <a:latin typeface="Rockwell" panose="02060603020205020403" pitchFamily="18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3295360"/>
        <c:crosses val="autoZero"/>
        <c:crossBetween val="between"/>
      </c:valAx>
      <c:spPr>
        <a:noFill/>
        <a:ln w="381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8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7777777777778"/>
          <c:y val="7.4162679425837319E-2"/>
          <c:w val="0.80317460317460321"/>
          <c:h val="0.736842105263157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Snapper lbs.</c:v>
                </c:pt>
              </c:strCache>
            </c:strRef>
          </c:tx>
          <c:spPr>
            <a:ln w="50800">
              <a:solidFill>
                <a:srgbClr val="99CCFF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99CCFF"/>
              </a:solidFill>
            </c:spPr>
          </c:marker>
          <c:trendline>
            <c:spPr>
              <a:ln w="50800">
                <a:solidFill>
                  <a:srgbClr val="FF0000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numRef>
              <c:f>Sheet1!$B$1:$AD$1</c:f>
              <c:numCache>
                <c:formatCode>General</c:formatCod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numCache>
            </c:numRef>
          </c:cat>
          <c:val>
            <c:numRef>
              <c:f>Sheet1!$B$2:$AD$2</c:f>
              <c:numCache>
                <c:formatCode>#,##0</c:formatCode>
                <c:ptCount val="29"/>
                <c:pt idx="0">
                  <c:v>26668</c:v>
                </c:pt>
                <c:pt idx="1">
                  <c:v>38790</c:v>
                </c:pt>
                <c:pt idx="2">
                  <c:v>59528</c:v>
                </c:pt>
                <c:pt idx="3">
                  <c:v>54684</c:v>
                </c:pt>
                <c:pt idx="4">
                  <c:v>72223</c:v>
                </c:pt>
                <c:pt idx="5">
                  <c:v>106789</c:v>
                </c:pt>
                <c:pt idx="6">
                  <c:v>26440</c:v>
                </c:pt>
                <c:pt idx="7">
                  <c:v>65463</c:v>
                </c:pt>
                <c:pt idx="8">
                  <c:v>67263</c:v>
                </c:pt>
                <c:pt idx="9">
                  <c:v>114201</c:v>
                </c:pt>
                <c:pt idx="10">
                  <c:v>94106</c:v>
                </c:pt>
                <c:pt idx="11">
                  <c:v>94902</c:v>
                </c:pt>
                <c:pt idx="12">
                  <c:v>86201</c:v>
                </c:pt>
                <c:pt idx="13">
                  <c:v>128733</c:v>
                </c:pt>
                <c:pt idx="14">
                  <c:v>155584</c:v>
                </c:pt>
                <c:pt idx="15">
                  <c:v>135711</c:v>
                </c:pt>
                <c:pt idx="16">
                  <c:v>156264</c:v>
                </c:pt>
                <c:pt idx="17">
                  <c:v>144017</c:v>
                </c:pt>
                <c:pt idx="18">
                  <c:v>134943</c:v>
                </c:pt>
                <c:pt idx="19">
                  <c:v>123395</c:v>
                </c:pt>
                <c:pt idx="20">
                  <c:v>203156</c:v>
                </c:pt>
                <c:pt idx="21">
                  <c:v>201021</c:v>
                </c:pt>
                <c:pt idx="22">
                  <c:v>171559</c:v>
                </c:pt>
                <c:pt idx="23">
                  <c:v>102894</c:v>
                </c:pt>
                <c:pt idx="24">
                  <c:v>161686</c:v>
                </c:pt>
                <c:pt idx="25">
                  <c:v>196508</c:v>
                </c:pt>
                <c:pt idx="26">
                  <c:v>195969</c:v>
                </c:pt>
                <c:pt idx="27">
                  <c:v>158965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34944"/>
        <c:axId val="38836096"/>
      </c:lineChart>
      <c:catAx>
        <c:axId val="3883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-360000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Rockwell" panose="02060603020205020403" pitchFamily="18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88360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8836096"/>
        <c:scaling>
          <c:orientation val="minMax"/>
        </c:scaling>
        <c:delete val="0"/>
        <c:axPos val="l"/>
        <c:majorGridlines>
          <c:spPr>
            <a:ln w="38100">
              <a:noFill/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Rockwell" panose="02060603020205020403" pitchFamily="18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8834944"/>
        <c:crosses val="autoZero"/>
        <c:crossBetween val="between"/>
      </c:valAx>
      <c:spPr>
        <a:noFill/>
        <a:ln w="381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7777777777778"/>
          <c:y val="7.4162679425837319E-2"/>
          <c:w val="0.80317460317460321"/>
          <c:h val="0.736842105263157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Snapper lbs.</c:v>
                </c:pt>
              </c:strCache>
            </c:strRef>
          </c:tx>
          <c:spPr>
            <a:ln w="50800">
              <a:solidFill>
                <a:srgbClr val="99CCFF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99CCFF"/>
              </a:solidFill>
            </c:spPr>
          </c:marker>
          <c:trendline>
            <c:spPr>
              <a:ln w="50800">
                <a:solidFill>
                  <a:srgbClr val="FF0000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numRef>
              <c:f>Sheet1!$B$1:$AD$1</c:f>
              <c:numCache>
                <c:formatCode>General</c:formatCod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numCache>
            </c:numRef>
          </c:cat>
          <c:val>
            <c:numRef>
              <c:f>Sheet1!$B$2:$AD$2</c:f>
              <c:numCache>
                <c:formatCode>#,##0</c:formatCode>
                <c:ptCount val="29"/>
                <c:pt idx="0">
                  <c:v>721</c:v>
                </c:pt>
                <c:pt idx="1">
                  <c:v>1108</c:v>
                </c:pt>
                <c:pt idx="2">
                  <c:v>1654</c:v>
                </c:pt>
                <c:pt idx="3">
                  <c:v>1823</c:v>
                </c:pt>
                <c:pt idx="4">
                  <c:v>1641</c:v>
                </c:pt>
                <c:pt idx="5">
                  <c:v>1643</c:v>
                </c:pt>
                <c:pt idx="6">
                  <c:v>540</c:v>
                </c:pt>
                <c:pt idx="7">
                  <c:v>1007</c:v>
                </c:pt>
                <c:pt idx="8">
                  <c:v>1269</c:v>
                </c:pt>
                <c:pt idx="9">
                  <c:v>1655</c:v>
                </c:pt>
                <c:pt idx="10">
                  <c:v>932</c:v>
                </c:pt>
                <c:pt idx="11">
                  <c:v>1104</c:v>
                </c:pt>
                <c:pt idx="12">
                  <c:v>1078</c:v>
                </c:pt>
                <c:pt idx="13">
                  <c:v>1250</c:v>
                </c:pt>
                <c:pt idx="14">
                  <c:v>1341</c:v>
                </c:pt>
                <c:pt idx="15">
                  <c:v>1357</c:v>
                </c:pt>
                <c:pt idx="16">
                  <c:v>1460</c:v>
                </c:pt>
                <c:pt idx="17">
                  <c:v>1143</c:v>
                </c:pt>
                <c:pt idx="18">
                  <c:v>1184</c:v>
                </c:pt>
                <c:pt idx="19">
                  <c:v>928</c:v>
                </c:pt>
                <c:pt idx="20">
                  <c:v>1161</c:v>
                </c:pt>
                <c:pt idx="21">
                  <c:v>1226</c:v>
                </c:pt>
                <c:pt idx="22">
                  <c:v>1053</c:v>
                </c:pt>
                <c:pt idx="23">
                  <c:v>911</c:v>
                </c:pt>
                <c:pt idx="24">
                  <c:v>1244</c:v>
                </c:pt>
                <c:pt idx="25">
                  <c:v>1098</c:v>
                </c:pt>
                <c:pt idx="26">
                  <c:v>1256</c:v>
                </c:pt>
                <c:pt idx="27">
                  <c:v>1089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72576"/>
        <c:axId val="38874112"/>
      </c:lineChart>
      <c:catAx>
        <c:axId val="388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-360000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Rockwell" panose="02060603020205020403" pitchFamily="18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88741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8874112"/>
        <c:scaling>
          <c:orientation val="minMax"/>
        </c:scaling>
        <c:delete val="0"/>
        <c:axPos val="l"/>
        <c:majorGridlines>
          <c:spPr>
            <a:ln w="38100">
              <a:noFill/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Rockwell" panose="02060603020205020403" pitchFamily="18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8872576"/>
        <c:crosses val="autoZero"/>
        <c:crossBetween val="between"/>
      </c:valAx>
      <c:spPr>
        <a:noFill/>
        <a:ln w="381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7777777777778"/>
          <c:y val="7.4162679425837319E-2"/>
          <c:w val="0.80317460317460321"/>
          <c:h val="0.736842105263157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Softshell Harvest</c:v>
                </c:pt>
              </c:strCache>
            </c:strRef>
          </c:tx>
          <c:spPr>
            <a:ln w="50800">
              <a:solidFill>
                <a:srgbClr val="99CCFF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99CCFF"/>
              </a:solidFill>
            </c:spPr>
          </c:marker>
          <c:trendline>
            <c:spPr>
              <a:ln w="50800">
                <a:solidFill>
                  <a:srgbClr val="FF000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cat>
            <c:numRef>
              <c:f>Sheet1!$B$1:$AD$1</c:f>
              <c:numCache>
                <c:formatCode>General</c:formatCod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numCache>
            </c:numRef>
          </c:cat>
          <c:val>
            <c:numRef>
              <c:f>Sheet1!$B$2:$AD$2</c:f>
              <c:numCache>
                <c:formatCode>#,##0</c:formatCode>
                <c:ptCount val="29"/>
                <c:pt idx="0">
                  <c:v>338</c:v>
                </c:pt>
                <c:pt idx="1">
                  <c:v>3202</c:v>
                </c:pt>
                <c:pt idx="2">
                  <c:v>2940</c:v>
                </c:pt>
                <c:pt idx="3">
                  <c:v>8770</c:v>
                </c:pt>
                <c:pt idx="4">
                  <c:v>13254</c:v>
                </c:pt>
                <c:pt idx="5">
                  <c:v>21664</c:v>
                </c:pt>
                <c:pt idx="6">
                  <c:v>7444</c:v>
                </c:pt>
                <c:pt idx="7">
                  <c:v>37918</c:v>
                </c:pt>
                <c:pt idx="8">
                  <c:v>28261</c:v>
                </c:pt>
                <c:pt idx="9">
                  <c:v>40464</c:v>
                </c:pt>
                <c:pt idx="10">
                  <c:v>40994</c:v>
                </c:pt>
                <c:pt idx="11">
                  <c:v>38847</c:v>
                </c:pt>
                <c:pt idx="12">
                  <c:v>38747</c:v>
                </c:pt>
                <c:pt idx="13">
                  <c:v>40470</c:v>
                </c:pt>
                <c:pt idx="14">
                  <c:v>41895</c:v>
                </c:pt>
                <c:pt idx="15">
                  <c:v>46496</c:v>
                </c:pt>
                <c:pt idx="16">
                  <c:v>28215</c:v>
                </c:pt>
                <c:pt idx="17">
                  <c:v>22354</c:v>
                </c:pt>
                <c:pt idx="18">
                  <c:v>26991</c:v>
                </c:pt>
                <c:pt idx="19">
                  <c:v>15313</c:v>
                </c:pt>
                <c:pt idx="20">
                  <c:v>29313</c:v>
                </c:pt>
                <c:pt idx="21">
                  <c:v>25810</c:v>
                </c:pt>
                <c:pt idx="22">
                  <c:v>22811</c:v>
                </c:pt>
                <c:pt idx="23">
                  <c:v>19619</c:v>
                </c:pt>
                <c:pt idx="24">
                  <c:v>33029</c:v>
                </c:pt>
                <c:pt idx="25">
                  <c:v>38975</c:v>
                </c:pt>
                <c:pt idx="26">
                  <c:v>38965</c:v>
                </c:pt>
                <c:pt idx="27">
                  <c:v>20664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36192"/>
        <c:axId val="32137984"/>
      </c:lineChart>
      <c:catAx>
        <c:axId val="3213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-360000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213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2137984"/>
        <c:scaling>
          <c:orientation val="minMax"/>
        </c:scaling>
        <c:delete val="0"/>
        <c:axPos val="l"/>
        <c:majorGridlines>
          <c:spPr>
            <a:ln w="38100">
              <a:noFill/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2136192"/>
        <c:crosses val="autoZero"/>
        <c:crossBetween val="between"/>
      </c:valAx>
      <c:spPr>
        <a:noFill/>
        <a:ln w="381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7777777777778"/>
          <c:y val="7.4162679425837319E-2"/>
          <c:w val="0.80317460317460321"/>
          <c:h val="0.736842105263157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Softshell Harvest</c:v>
                </c:pt>
              </c:strCache>
            </c:strRef>
          </c:tx>
          <c:spPr>
            <a:ln w="50800">
              <a:solidFill>
                <a:srgbClr val="99CCFF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99CCFF"/>
              </a:solidFill>
            </c:spPr>
          </c:marker>
          <c:trendline>
            <c:spPr>
              <a:ln w="50800">
                <a:solidFill>
                  <a:srgbClr val="FF000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cat>
            <c:numRef>
              <c:f>Sheet1!$B$1:$AD$1</c:f>
              <c:numCache>
                <c:formatCode>General</c:formatCode>
                <c:ptCount val="29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</c:numCache>
            </c:numRef>
          </c:cat>
          <c:val>
            <c:numRef>
              <c:f>Sheet1!$B$2:$AD$2</c:f>
              <c:numCache>
                <c:formatCode>#,##0</c:formatCode>
                <c:ptCount val="29"/>
                <c:pt idx="0">
                  <c:v>9</c:v>
                </c:pt>
                <c:pt idx="1">
                  <c:v>91</c:v>
                </c:pt>
                <c:pt idx="2">
                  <c:v>82</c:v>
                </c:pt>
                <c:pt idx="3">
                  <c:v>92</c:v>
                </c:pt>
                <c:pt idx="4">
                  <c:v>301</c:v>
                </c:pt>
                <c:pt idx="5">
                  <c:v>333</c:v>
                </c:pt>
                <c:pt idx="6">
                  <c:v>152</c:v>
                </c:pt>
                <c:pt idx="7">
                  <c:v>583</c:v>
                </c:pt>
                <c:pt idx="8">
                  <c:v>533</c:v>
                </c:pt>
                <c:pt idx="9">
                  <c:v>586</c:v>
                </c:pt>
                <c:pt idx="10">
                  <c:v>406</c:v>
                </c:pt>
                <c:pt idx="11">
                  <c:v>452</c:v>
                </c:pt>
                <c:pt idx="12">
                  <c:v>484</c:v>
                </c:pt>
                <c:pt idx="13">
                  <c:v>393</c:v>
                </c:pt>
                <c:pt idx="14">
                  <c:v>361</c:v>
                </c:pt>
                <c:pt idx="15">
                  <c:v>465</c:v>
                </c:pt>
                <c:pt idx="16">
                  <c:v>264</c:v>
                </c:pt>
                <c:pt idx="17">
                  <c:v>177</c:v>
                </c:pt>
                <c:pt idx="18">
                  <c:v>237</c:v>
                </c:pt>
                <c:pt idx="19">
                  <c:v>115</c:v>
                </c:pt>
                <c:pt idx="20">
                  <c:v>168</c:v>
                </c:pt>
                <c:pt idx="21">
                  <c:v>157</c:v>
                </c:pt>
                <c:pt idx="22">
                  <c:v>140</c:v>
                </c:pt>
                <c:pt idx="23">
                  <c:v>174</c:v>
                </c:pt>
                <c:pt idx="24">
                  <c:v>254</c:v>
                </c:pt>
                <c:pt idx="25">
                  <c:v>262</c:v>
                </c:pt>
                <c:pt idx="26">
                  <c:v>250</c:v>
                </c:pt>
                <c:pt idx="27">
                  <c:v>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59680"/>
        <c:axId val="41161472"/>
      </c:lineChart>
      <c:catAx>
        <c:axId val="4115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-360000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411614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161472"/>
        <c:scaling>
          <c:orientation val="minMax"/>
        </c:scaling>
        <c:delete val="0"/>
        <c:axPos val="l"/>
        <c:majorGridlines>
          <c:spPr>
            <a:ln w="38100">
              <a:noFill/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2223" b="1" i="0" u="none" strike="noStrike" baseline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41159680"/>
        <c:crosses val="autoZero"/>
        <c:crossBetween val="between"/>
      </c:valAx>
      <c:spPr>
        <a:noFill/>
        <a:ln w="381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solidFill>
                <a:srgbClr val="99FF33"/>
              </a:solidFill>
              <a:ln w="28575">
                <a:noFill/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 w="28575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8575">
                <a:noFill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28575">
                <a:noFill/>
              </a:ln>
            </c:spPr>
          </c:dPt>
          <c:dPt>
            <c:idx val="4"/>
            <c:bubble3D val="0"/>
            <c:spPr>
              <a:solidFill>
                <a:srgbClr val="0066FF"/>
              </a:solidFill>
              <a:ln w="28575">
                <a:noFill/>
              </a:ln>
            </c:spPr>
          </c:dPt>
          <c:dPt>
            <c:idx val="5"/>
            <c:bubble3D val="0"/>
            <c:spPr>
              <a:solidFill>
                <a:srgbClr val="FF00FF"/>
              </a:solidFill>
              <a:ln w="28575">
                <a:noFill/>
              </a:ln>
            </c:spPr>
          </c:dPt>
          <c:cat>
            <c:strRef>
              <c:f>Sheet1!$A$2:$A$7</c:f>
              <c:strCache>
                <c:ptCount val="6"/>
                <c:pt idx="0">
                  <c:v>Painted Turtle</c:v>
                </c:pt>
                <c:pt idx="1">
                  <c:v>Common Snapper</c:v>
                </c:pt>
                <c:pt idx="2">
                  <c:v>Spiny Softshell</c:v>
                </c:pt>
                <c:pt idx="3">
                  <c:v>Red-Eared Slider</c:v>
                </c:pt>
                <c:pt idx="4">
                  <c:v>Smooth Softshell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22</c:v>
                </c:pt>
                <c:pt idx="2">
                  <c:v>6</c:v>
                </c:pt>
                <c:pt idx="3">
                  <c:v>35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sz="1600">
              <a:solidFill>
                <a:srgbClr val="FFFF00"/>
              </a:solidFill>
              <a:latin typeface="Rockwell" panose="02060603020205020403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7356724250636"/>
          <c:y val="0.10478136730338014"/>
          <c:w val="0.69105005896002125"/>
          <c:h val="0.76318163619378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13</c:v>
                </c:pt>
                <c:pt idx="9">
                  <c:v>9</c:v>
                </c:pt>
                <c:pt idx="10">
                  <c:v>16</c:v>
                </c:pt>
                <c:pt idx="11">
                  <c:v>23</c:v>
                </c:pt>
                <c:pt idx="12">
                  <c:v>12</c:v>
                </c:pt>
                <c:pt idx="13">
                  <c:v>9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42896768"/>
        <c:axId val="43091072"/>
      </c:barChart>
      <c:catAx>
        <c:axId val="4289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</a:ln>
        </c:spPr>
        <c:txPr>
          <a:bodyPr/>
          <a:lstStyle/>
          <a:p>
            <a:pPr>
              <a:defRPr b="1">
                <a:solidFill>
                  <a:srgbClr val="FFFF00"/>
                </a:solidFill>
                <a:latin typeface="Rockwell" panose="02060603020205020403" pitchFamily="18" charset="0"/>
              </a:defRPr>
            </a:pPr>
            <a:endParaRPr lang="en-US"/>
          </a:p>
        </c:txPr>
        <c:crossAx val="43091072"/>
        <c:crosses val="autoZero"/>
        <c:auto val="1"/>
        <c:lblAlgn val="ctr"/>
        <c:lblOffset val="100"/>
        <c:tickLblSkip val="2"/>
        <c:noMultiLvlLbl val="0"/>
      </c:catAx>
      <c:valAx>
        <c:axId val="43091072"/>
        <c:scaling>
          <c:orientation val="minMax"/>
          <c:max val="4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</a:ln>
        </c:spPr>
        <c:txPr>
          <a:bodyPr/>
          <a:lstStyle/>
          <a:p>
            <a:pPr>
              <a:defRPr b="1">
                <a:solidFill>
                  <a:srgbClr val="FFFF00"/>
                </a:solidFill>
                <a:latin typeface="Rockwell" panose="02060603020205020403" pitchFamily="18" charset="0"/>
              </a:defRPr>
            </a:pPr>
            <a:endParaRPr lang="en-US"/>
          </a:p>
        </c:txPr>
        <c:crossAx val="42896768"/>
        <c:crosses val="autoZero"/>
        <c:crossBetween val="between"/>
        <c:majorUnit val="10"/>
        <c:minorUnit val="5"/>
      </c:valAx>
      <c:spPr>
        <a:solidFill>
          <a:schemeClr val="tx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12839895013123359"/>
          <c:y val="0.13341455327638185"/>
          <c:w val="9.836017656883797E-2"/>
          <c:h val="0.12276714813514553"/>
        </c:manualLayout>
      </c:layout>
      <c:overlay val="0"/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7348683687266"/>
          <c:y val="0.10478138879136924"/>
          <c:w val="0.69105005896002125"/>
          <c:h val="0.76318163619378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13"/>
              <c:layout>
                <c:manualLayout>
                  <c:x val="-8.8383838383838381E-3"/>
                  <c:y val="4.4232130219391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25</c:v>
                </c:pt>
                <c:pt idx="10">
                  <c:v>31</c:v>
                </c:pt>
                <c:pt idx="11">
                  <c:v>11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42934656"/>
        <c:axId val="42936192"/>
      </c:barChart>
      <c:catAx>
        <c:axId val="4293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</a:ln>
        </c:spPr>
        <c:txPr>
          <a:bodyPr/>
          <a:lstStyle/>
          <a:p>
            <a:pPr>
              <a:defRPr b="1">
                <a:solidFill>
                  <a:srgbClr val="FFFF00"/>
                </a:solidFill>
                <a:latin typeface="Rockwell" panose="02060603020205020403" pitchFamily="18" charset="0"/>
              </a:defRPr>
            </a:pPr>
            <a:endParaRPr lang="en-US"/>
          </a:p>
        </c:txPr>
        <c:crossAx val="42936192"/>
        <c:crosses val="autoZero"/>
        <c:auto val="1"/>
        <c:lblAlgn val="ctr"/>
        <c:lblOffset val="100"/>
        <c:tickLblSkip val="2"/>
        <c:noMultiLvlLbl val="0"/>
      </c:catAx>
      <c:valAx>
        <c:axId val="42936192"/>
        <c:scaling>
          <c:orientation val="minMax"/>
          <c:max val="4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>
            <a:solidFill>
              <a:srgbClr val="FFFF00"/>
            </a:solidFill>
          </a:ln>
        </c:spPr>
        <c:txPr>
          <a:bodyPr/>
          <a:lstStyle/>
          <a:p>
            <a:pPr>
              <a:defRPr b="1">
                <a:solidFill>
                  <a:srgbClr val="FFFF00"/>
                </a:solidFill>
                <a:latin typeface="Rockwell" panose="02060603020205020403" pitchFamily="18" charset="0"/>
              </a:defRPr>
            </a:pPr>
            <a:endParaRPr lang="en-US"/>
          </a:p>
        </c:txPr>
        <c:crossAx val="42934656"/>
        <c:crosses val="autoZero"/>
        <c:crossBetween val="between"/>
        <c:majorUnit val="10"/>
        <c:minorUnit val="5"/>
      </c:valAx>
      <c:spPr>
        <a:solidFill>
          <a:schemeClr val="tx1">
            <a:lumMod val="7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0.47389</cdr:x>
      <cdr:y>0.50579</cdr:y>
    </cdr:from>
    <cdr:to>
      <cdr:x>0.70554</cdr:x>
      <cdr:y>0.78378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741199" y="2495550"/>
          <a:ext cx="1828765" cy="137160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F0000"/>
          </a:solidFill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0.19979</cdr:x>
      <cdr:y>0.21902</cdr:y>
    </cdr:from>
    <cdr:to>
      <cdr:x>0.33491</cdr:x>
      <cdr:y>0.36511</cdr:y>
    </cdr:to>
    <cdr:pic>
      <cdr:nvPicPr>
        <cdr:cNvPr id="2" name="Picture 1" descr="A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77231" y="1080655"/>
          <a:ext cx="1066800" cy="7207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noFill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0.19979</cdr:x>
      <cdr:y>0.08003</cdr:y>
    </cdr:from>
    <cdr:to>
      <cdr:x>0.33491</cdr:x>
      <cdr:y>0.36266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1577231" y="394855"/>
          <a:ext cx="1066800" cy="13944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0.18815</cdr:x>
      <cdr:y>0.52306</cdr:y>
    </cdr:from>
    <cdr:to>
      <cdr:x>0.28294</cdr:x>
      <cdr:y>0.59747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519707" y="3029141"/>
          <a:ext cx="765637" cy="4309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 dirty="0">
              <a:solidFill>
                <a:srgbClr val="000000"/>
              </a:solidFill>
            </a:rPr>
            <a:t>6</a:t>
          </a:r>
          <a:r>
            <a:rPr lang="en-US" sz="2200" b="1" dirty="0" smtClean="0">
              <a:solidFill>
                <a:srgbClr val="000000"/>
              </a:solidFill>
            </a:rPr>
            <a:t>%</a:t>
          </a:r>
          <a:endParaRPr lang="en-US" sz="2200" b="1" dirty="0">
            <a:solidFill>
              <a:srgbClr val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0.1591</cdr:x>
      <cdr:y>0.23885</cdr:y>
    </cdr:from>
    <cdr:to>
      <cdr:x>0.25</cdr:x>
      <cdr:y>0.35676</cdr:y>
    </cdr:to>
    <cdr:sp macro="" textlink="">
      <cdr:nvSpPr>
        <cdr:cNvPr id="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0292" y="685790"/>
          <a:ext cx="914308" cy="338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0000"/>
              </a:solidFill>
            </a:rPr>
            <a:t>N=103</a:t>
          </a:r>
          <a:endParaRPr lang="en-US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0.76515</cdr:x>
      <cdr:y>0.45117</cdr:y>
    </cdr:from>
    <cdr:to>
      <cdr:x>0.76515</cdr:x>
      <cdr:y>0.86285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7696200" y="1295400"/>
          <a:ext cx="0" cy="1182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headEnd type="stealt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0.66667</cdr:x>
      <cdr:y>0.26539</cdr:y>
    </cdr:from>
    <cdr:to>
      <cdr:x>0.78788</cdr:x>
      <cdr:y>0.4905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6705621" y="762000"/>
          <a:ext cx="1219179" cy="6463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rgbClr val="000000"/>
              </a:solidFill>
            </a:rPr>
            <a:t>IA Record–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rgbClr val="000000"/>
              </a:solidFill>
            </a:rPr>
            <a:t>Maximum Size </a:t>
          </a:r>
          <a:endParaRPr lang="en-US" sz="1200" b="1" dirty="0">
            <a:solidFill>
              <a:srgbClr val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0.15909</cdr:x>
      <cdr:y>0.23885</cdr:y>
    </cdr:from>
    <cdr:to>
      <cdr:x>0.26515</cdr:x>
      <cdr:y>0.35676</cdr:y>
    </cdr:to>
    <cdr:sp macro="" textlink="">
      <cdr:nvSpPr>
        <cdr:cNvPr id="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0190" y="685790"/>
          <a:ext cx="106680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N=112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0.59091</cdr:x>
      <cdr:y>0.47771</cdr:y>
    </cdr:from>
    <cdr:to>
      <cdr:x>0.59091</cdr:x>
      <cdr:y>0.85756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943600" y="1371600"/>
          <a:ext cx="0" cy="109065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headEnd type="stealt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0.56818</cdr:x>
      <cdr:y>0.23885</cdr:y>
    </cdr:from>
    <cdr:to>
      <cdr:x>0.71212</cdr:x>
      <cdr:y>0.39964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5715000" y="685800"/>
          <a:ext cx="1447806" cy="4616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US/Canada Record–</a:t>
          </a:r>
        </a:p>
        <a:p xmlns:a="http://schemas.openxmlformats.org/drawingml/2006/main">
          <a:pPr algn="ctr"/>
          <a:r>
            <a:rPr lang="en-US" sz="1200" b="1" dirty="0" smtClean="0"/>
            <a:t>Maximum Size</a:t>
          </a:r>
          <a:r>
            <a:rPr lang="en-US" sz="1200" b="1" dirty="0" smtClean="0">
              <a:solidFill>
                <a:srgbClr val="FFFF00"/>
              </a:solidFill>
            </a:rPr>
            <a:t> </a:t>
          </a:r>
          <a:endParaRPr lang="en-US" sz="1200" b="1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D15252-546B-4BD3-81E8-26769B1292C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9E0EEDF-5A10-498C-9B87-BB629432A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49779D-284E-4799-9BE2-BDF150689911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3C7200D-7ACF-4814-931F-3B214A0B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200D-7ACF-4814-931F-3B214A0B5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94A1-CD00-41C0-830F-3CF0A2A3995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649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23B-93BE-4D0D-A632-A92BDD94B5C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BA01-A9B4-4479-AB29-78F70070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23B-93BE-4D0D-A632-A92BDD94B5C8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BA01-A9B4-4479-AB29-78F70070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3000">
              <a:srgbClr val="006600"/>
            </a:gs>
            <a:gs pos="80000">
              <a:srgbClr val="6699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CE18D-5D62-4F50-9A3E-574DCFE226F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image" Target="../media/image2.jpe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eg"/><Relationship Id="rId5" Type="http://schemas.openxmlformats.org/officeDocument/2006/relationships/chart" Target="../charts/chart1.xml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92373"/>
            <a:ext cx="9144000" cy="6073254"/>
            <a:chOff x="0" y="392373"/>
            <a:chExt cx="9144000" cy="60732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2373"/>
              <a:ext cx="9144000" cy="6073254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2000" y="77218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Rockwell" panose="02060603020205020403" pitchFamily="18" charset="0"/>
                  <a:cs typeface="Arial" panose="020B0604020202020204" pitchFamily="34" charset="0"/>
                </a:rPr>
                <a:t>Challenges Facing Iowa’s Turtle Populations</a:t>
              </a:r>
              <a:endParaRPr lang="en-US" sz="2800" b="1" dirty="0">
                <a:latin typeface="Rockwell" panose="020606030202050204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5858804"/>
              <a:ext cx="717911" cy="465796"/>
            </a:xfrm>
            <a:prstGeom prst="rect">
              <a:avLst/>
            </a:prstGeom>
            <a:ln w="25400">
              <a:solidFill>
                <a:srgbClr val="FFFF66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0" y="12954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66FF33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Chad R. Dolan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5638800"/>
              <a:ext cx="3352800" cy="738664"/>
            </a:xfrm>
            <a:prstGeom prst="rect">
              <a:avLst/>
            </a:prstGeom>
            <a:solidFill>
              <a:schemeClr val="tx1">
                <a:lumMod val="75000"/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Iowa </a:t>
              </a: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DNR Southeast Regional Office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 Lake Darling Road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Brighton, IA  52540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411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united-states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3987"/>
            <a:ext cx="8229600" cy="528161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95071"/>
            <a:ext cx="5410200" cy="1200329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X   No commercial </a:t>
            </a:r>
            <a:r>
              <a:rPr lang="en-US" sz="2400" b="1" dirty="0">
                <a:solidFill>
                  <a:srgbClr val="C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urtle </a:t>
            </a:r>
            <a:r>
              <a:rPr lang="en-US" sz="2400" b="1" dirty="0">
                <a:solidFill>
                  <a:srgbClr val="C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arvest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X   Limited waters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X   Season, size </a:t>
            </a:r>
            <a:r>
              <a:rPr lang="en-US" sz="2400" b="1" dirty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imits, other </a:t>
            </a:r>
            <a:r>
              <a:rPr lang="en-US" sz="2400" b="1" dirty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r</a:t>
            </a:r>
            <a:r>
              <a:rPr lang="en-US" sz="24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ules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4876800" y="2784477"/>
            <a:ext cx="763858" cy="1425020"/>
            <a:chOff x="4876800" y="2784477"/>
            <a:chExt cx="763858" cy="1425020"/>
          </a:xfrm>
        </p:grpSpPr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4876800" y="3840165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5284470" y="2784477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8200" y="2590800"/>
            <a:ext cx="1992901" cy="1248809"/>
            <a:chOff x="4648200" y="2590800"/>
            <a:chExt cx="1992901" cy="1248809"/>
          </a:xfrm>
        </p:grpSpPr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4648200" y="2590800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6284913" y="3470277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9400" y="1793874"/>
            <a:ext cx="4359276" cy="2601120"/>
            <a:chOff x="2819400" y="1793874"/>
            <a:chExt cx="4359276" cy="2601120"/>
          </a:xfrm>
        </p:grpSpPr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3810000" y="2743202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5867400" y="2773365"/>
              <a:ext cx="356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819400" y="223996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2895600" y="292576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4038600" y="3276600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5770563" y="345916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5334000" y="345916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3886200" y="216376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5770563" y="1793874"/>
              <a:ext cx="140811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  <a:r>
                <a:rPr lang="en-US" altLang="en-US" b="1" dirty="0">
                  <a:solidFill>
                    <a:srgbClr val="C00000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- </a:t>
              </a:r>
              <a:r>
                <a:rPr lang="en-US" altLang="en-US" sz="1400" b="1" dirty="0">
                  <a:solidFill>
                    <a:srgbClr val="C00000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Ontario</a:t>
              </a:r>
            </a:p>
          </p:txBody>
        </p:sp>
        <p:sp>
          <p:nvSpPr>
            <p:cNvPr id="364581" name="Text Box 37"/>
            <p:cNvSpPr txBox="1">
              <a:spLocks noChangeArrowheads="1"/>
            </p:cNvSpPr>
            <p:nvPr/>
          </p:nvSpPr>
          <p:spPr bwMode="auto">
            <a:xfrm>
              <a:off x="4094163" y="384016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045994" y="4025106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3048000" y="3704602"/>
              <a:ext cx="4778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" panose="02060603020205020403" pitchFamily="18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36621" y="3184071"/>
            <a:ext cx="887186" cy="591752"/>
            <a:chOff x="4536621" y="3184071"/>
            <a:chExt cx="887186" cy="591752"/>
          </a:xfrm>
        </p:grpSpPr>
        <p:sp>
          <p:nvSpPr>
            <p:cNvPr id="11" name="Freeform 10"/>
            <p:cNvSpPr/>
            <p:nvPr/>
          </p:nvSpPr>
          <p:spPr bwMode="auto">
            <a:xfrm>
              <a:off x="4536621" y="3184071"/>
              <a:ext cx="887186" cy="591752"/>
            </a:xfrm>
            <a:custGeom>
              <a:avLst/>
              <a:gdLst>
                <a:gd name="connsiteX0" fmla="*/ 13608 w 887186"/>
                <a:gd name="connsiteY0" fmla="*/ 5443 h 591752"/>
                <a:gd name="connsiteX1" fmla="*/ 100693 w 887186"/>
                <a:gd name="connsiteY1" fmla="*/ 0 h 591752"/>
                <a:gd name="connsiteX2" fmla="*/ 351065 w 887186"/>
                <a:gd name="connsiteY2" fmla="*/ 2722 h 591752"/>
                <a:gd name="connsiteX3" fmla="*/ 359229 w 887186"/>
                <a:gd name="connsiteY3" fmla="*/ 5443 h 591752"/>
                <a:gd name="connsiteX4" fmla="*/ 636815 w 887186"/>
                <a:gd name="connsiteY4" fmla="*/ 5443 h 591752"/>
                <a:gd name="connsiteX5" fmla="*/ 650422 w 887186"/>
                <a:gd name="connsiteY5" fmla="*/ 2722 h 591752"/>
                <a:gd name="connsiteX6" fmla="*/ 723900 w 887186"/>
                <a:gd name="connsiteY6" fmla="*/ 8165 h 591752"/>
                <a:gd name="connsiteX7" fmla="*/ 737508 w 887186"/>
                <a:gd name="connsiteY7" fmla="*/ 48986 h 591752"/>
                <a:gd name="connsiteX8" fmla="*/ 742950 w 887186"/>
                <a:gd name="connsiteY8" fmla="*/ 65315 h 591752"/>
                <a:gd name="connsiteX9" fmla="*/ 745672 w 887186"/>
                <a:gd name="connsiteY9" fmla="*/ 73479 h 591752"/>
                <a:gd name="connsiteX10" fmla="*/ 753836 w 887186"/>
                <a:gd name="connsiteY10" fmla="*/ 81643 h 591752"/>
                <a:gd name="connsiteX11" fmla="*/ 759279 w 887186"/>
                <a:gd name="connsiteY11" fmla="*/ 127908 h 591752"/>
                <a:gd name="connsiteX12" fmla="*/ 767443 w 887186"/>
                <a:gd name="connsiteY12" fmla="*/ 144236 h 591752"/>
                <a:gd name="connsiteX13" fmla="*/ 775608 w 887186"/>
                <a:gd name="connsiteY13" fmla="*/ 146958 h 591752"/>
                <a:gd name="connsiteX14" fmla="*/ 797379 w 887186"/>
                <a:gd name="connsiteY14" fmla="*/ 152400 h 591752"/>
                <a:gd name="connsiteX15" fmla="*/ 802822 w 887186"/>
                <a:gd name="connsiteY15" fmla="*/ 160565 h 591752"/>
                <a:gd name="connsiteX16" fmla="*/ 810986 w 887186"/>
                <a:gd name="connsiteY16" fmla="*/ 166008 h 591752"/>
                <a:gd name="connsiteX17" fmla="*/ 821872 w 887186"/>
                <a:gd name="connsiteY17" fmla="*/ 179615 h 591752"/>
                <a:gd name="connsiteX18" fmla="*/ 824593 w 887186"/>
                <a:gd name="connsiteY18" fmla="*/ 187779 h 591752"/>
                <a:gd name="connsiteX19" fmla="*/ 838200 w 887186"/>
                <a:gd name="connsiteY19" fmla="*/ 204108 h 591752"/>
                <a:gd name="connsiteX20" fmla="*/ 849086 w 887186"/>
                <a:gd name="connsiteY20" fmla="*/ 214993 h 591752"/>
                <a:gd name="connsiteX21" fmla="*/ 854529 w 887186"/>
                <a:gd name="connsiteY21" fmla="*/ 223158 h 591752"/>
                <a:gd name="connsiteX22" fmla="*/ 862693 w 887186"/>
                <a:gd name="connsiteY22" fmla="*/ 228600 h 591752"/>
                <a:gd name="connsiteX23" fmla="*/ 868136 w 887186"/>
                <a:gd name="connsiteY23" fmla="*/ 236765 h 591752"/>
                <a:gd name="connsiteX24" fmla="*/ 881743 w 887186"/>
                <a:gd name="connsiteY24" fmla="*/ 250372 h 591752"/>
                <a:gd name="connsiteX25" fmla="*/ 887186 w 887186"/>
                <a:gd name="connsiteY25" fmla="*/ 266700 h 591752"/>
                <a:gd name="connsiteX26" fmla="*/ 884465 w 887186"/>
                <a:gd name="connsiteY26" fmla="*/ 299358 h 591752"/>
                <a:gd name="connsiteX27" fmla="*/ 881743 w 887186"/>
                <a:gd name="connsiteY27" fmla="*/ 307522 h 591752"/>
                <a:gd name="connsiteX28" fmla="*/ 873579 w 887186"/>
                <a:gd name="connsiteY28" fmla="*/ 312965 h 591752"/>
                <a:gd name="connsiteX29" fmla="*/ 870858 w 887186"/>
                <a:gd name="connsiteY29" fmla="*/ 329293 h 591752"/>
                <a:gd name="connsiteX30" fmla="*/ 859972 w 887186"/>
                <a:gd name="connsiteY30" fmla="*/ 353786 h 591752"/>
                <a:gd name="connsiteX31" fmla="*/ 851808 w 887186"/>
                <a:gd name="connsiteY31" fmla="*/ 361950 h 591752"/>
                <a:gd name="connsiteX32" fmla="*/ 843643 w 887186"/>
                <a:gd name="connsiteY32" fmla="*/ 367393 h 591752"/>
                <a:gd name="connsiteX33" fmla="*/ 840922 w 887186"/>
                <a:gd name="connsiteY33" fmla="*/ 375558 h 591752"/>
                <a:gd name="connsiteX34" fmla="*/ 824593 w 887186"/>
                <a:gd name="connsiteY34" fmla="*/ 381000 h 591752"/>
                <a:gd name="connsiteX35" fmla="*/ 778329 w 887186"/>
                <a:gd name="connsiteY35" fmla="*/ 386443 h 591752"/>
                <a:gd name="connsiteX36" fmla="*/ 775608 w 887186"/>
                <a:gd name="connsiteY36" fmla="*/ 394608 h 591752"/>
                <a:gd name="connsiteX37" fmla="*/ 767443 w 887186"/>
                <a:gd name="connsiteY37" fmla="*/ 410936 h 591752"/>
                <a:gd name="connsiteX38" fmla="*/ 772886 w 887186"/>
                <a:gd name="connsiteY38" fmla="*/ 438150 h 591752"/>
                <a:gd name="connsiteX39" fmla="*/ 781050 w 887186"/>
                <a:gd name="connsiteY39" fmla="*/ 446315 h 591752"/>
                <a:gd name="connsiteX40" fmla="*/ 783772 w 887186"/>
                <a:gd name="connsiteY40" fmla="*/ 454479 h 591752"/>
                <a:gd name="connsiteX41" fmla="*/ 775608 w 887186"/>
                <a:gd name="connsiteY41" fmla="*/ 489858 h 591752"/>
                <a:gd name="connsiteX42" fmla="*/ 767443 w 887186"/>
                <a:gd name="connsiteY42" fmla="*/ 495300 h 591752"/>
                <a:gd name="connsiteX43" fmla="*/ 762000 w 887186"/>
                <a:gd name="connsiteY43" fmla="*/ 517072 h 591752"/>
                <a:gd name="connsiteX44" fmla="*/ 756558 w 887186"/>
                <a:gd name="connsiteY44" fmla="*/ 533400 h 591752"/>
                <a:gd name="connsiteX45" fmla="*/ 740229 w 887186"/>
                <a:gd name="connsiteY45" fmla="*/ 544286 h 591752"/>
                <a:gd name="connsiteX46" fmla="*/ 732065 w 887186"/>
                <a:gd name="connsiteY46" fmla="*/ 549729 h 591752"/>
                <a:gd name="connsiteX47" fmla="*/ 729343 w 887186"/>
                <a:gd name="connsiteY47" fmla="*/ 557893 h 591752"/>
                <a:gd name="connsiteX48" fmla="*/ 734786 w 887186"/>
                <a:gd name="connsiteY48" fmla="*/ 574222 h 591752"/>
                <a:gd name="connsiteX49" fmla="*/ 732065 w 887186"/>
                <a:gd name="connsiteY49" fmla="*/ 590550 h 591752"/>
                <a:gd name="connsiteX50" fmla="*/ 713015 w 887186"/>
                <a:gd name="connsiteY50" fmla="*/ 579665 h 591752"/>
                <a:gd name="connsiteX51" fmla="*/ 710293 w 887186"/>
                <a:gd name="connsiteY51" fmla="*/ 571500 h 591752"/>
                <a:gd name="connsiteX52" fmla="*/ 699408 w 887186"/>
                <a:gd name="connsiteY52" fmla="*/ 555172 h 591752"/>
                <a:gd name="connsiteX53" fmla="*/ 674915 w 887186"/>
                <a:gd name="connsiteY53" fmla="*/ 541565 h 591752"/>
                <a:gd name="connsiteX54" fmla="*/ 639536 w 887186"/>
                <a:gd name="connsiteY54" fmla="*/ 544286 h 591752"/>
                <a:gd name="connsiteX55" fmla="*/ 631372 w 887186"/>
                <a:gd name="connsiteY55" fmla="*/ 547008 h 591752"/>
                <a:gd name="connsiteX56" fmla="*/ 451758 w 887186"/>
                <a:gd name="connsiteY56" fmla="*/ 544286 h 591752"/>
                <a:gd name="connsiteX57" fmla="*/ 231322 w 887186"/>
                <a:gd name="connsiteY57" fmla="*/ 541565 h 591752"/>
                <a:gd name="connsiteX58" fmla="*/ 127908 w 887186"/>
                <a:gd name="connsiteY58" fmla="*/ 538843 h 591752"/>
                <a:gd name="connsiteX59" fmla="*/ 119743 w 887186"/>
                <a:gd name="connsiteY59" fmla="*/ 536122 h 591752"/>
                <a:gd name="connsiteX60" fmla="*/ 108858 w 887186"/>
                <a:gd name="connsiteY60" fmla="*/ 533400 h 591752"/>
                <a:gd name="connsiteX61" fmla="*/ 100693 w 887186"/>
                <a:gd name="connsiteY61" fmla="*/ 432708 h 591752"/>
                <a:gd name="connsiteX62" fmla="*/ 97972 w 887186"/>
                <a:gd name="connsiteY62" fmla="*/ 410936 h 591752"/>
                <a:gd name="connsiteX63" fmla="*/ 92529 w 887186"/>
                <a:gd name="connsiteY63" fmla="*/ 394608 h 591752"/>
                <a:gd name="connsiteX64" fmla="*/ 84365 w 887186"/>
                <a:gd name="connsiteY64" fmla="*/ 391886 h 591752"/>
                <a:gd name="connsiteX65" fmla="*/ 81643 w 887186"/>
                <a:gd name="connsiteY65" fmla="*/ 383722 h 591752"/>
                <a:gd name="connsiteX66" fmla="*/ 70758 w 887186"/>
                <a:gd name="connsiteY66" fmla="*/ 367393 h 591752"/>
                <a:gd name="connsiteX67" fmla="*/ 70758 w 887186"/>
                <a:gd name="connsiteY67" fmla="*/ 304800 h 591752"/>
                <a:gd name="connsiteX68" fmla="*/ 59872 w 887186"/>
                <a:gd name="connsiteY68" fmla="*/ 288472 h 591752"/>
                <a:gd name="connsiteX69" fmla="*/ 51708 w 887186"/>
                <a:gd name="connsiteY69" fmla="*/ 283029 h 591752"/>
                <a:gd name="connsiteX70" fmla="*/ 46265 w 887186"/>
                <a:gd name="connsiteY70" fmla="*/ 274865 h 591752"/>
                <a:gd name="connsiteX71" fmla="*/ 40822 w 887186"/>
                <a:gd name="connsiteY71" fmla="*/ 258536 h 591752"/>
                <a:gd name="connsiteX72" fmla="*/ 38100 w 887186"/>
                <a:gd name="connsiteY72" fmla="*/ 236765 h 591752"/>
                <a:gd name="connsiteX73" fmla="*/ 29936 w 887186"/>
                <a:gd name="connsiteY73" fmla="*/ 212272 h 591752"/>
                <a:gd name="connsiteX74" fmla="*/ 27215 w 887186"/>
                <a:gd name="connsiteY74" fmla="*/ 204108 h 591752"/>
                <a:gd name="connsiteX75" fmla="*/ 16329 w 887186"/>
                <a:gd name="connsiteY75" fmla="*/ 187779 h 591752"/>
                <a:gd name="connsiteX76" fmla="*/ 13608 w 887186"/>
                <a:gd name="connsiteY76" fmla="*/ 179615 h 591752"/>
                <a:gd name="connsiteX77" fmla="*/ 8165 w 887186"/>
                <a:gd name="connsiteY77" fmla="*/ 171450 h 591752"/>
                <a:gd name="connsiteX78" fmla="*/ 2722 w 887186"/>
                <a:gd name="connsiteY78" fmla="*/ 155122 h 591752"/>
                <a:gd name="connsiteX79" fmla="*/ 0 w 887186"/>
                <a:gd name="connsiteY79" fmla="*/ 146958 h 591752"/>
                <a:gd name="connsiteX80" fmla="*/ 2722 w 887186"/>
                <a:gd name="connsiteY80" fmla="*/ 138793 h 591752"/>
                <a:gd name="connsiteX81" fmla="*/ 5443 w 887186"/>
                <a:gd name="connsiteY81" fmla="*/ 127908 h 591752"/>
                <a:gd name="connsiteX82" fmla="*/ 24493 w 887186"/>
                <a:gd name="connsiteY82" fmla="*/ 106136 h 591752"/>
                <a:gd name="connsiteX83" fmla="*/ 27215 w 887186"/>
                <a:gd name="connsiteY83" fmla="*/ 95250 h 591752"/>
                <a:gd name="connsiteX84" fmla="*/ 29936 w 887186"/>
                <a:gd name="connsiteY84" fmla="*/ 87086 h 591752"/>
                <a:gd name="connsiteX85" fmla="*/ 24493 w 887186"/>
                <a:gd name="connsiteY85" fmla="*/ 62593 h 591752"/>
                <a:gd name="connsiteX86" fmla="*/ 19050 w 887186"/>
                <a:gd name="connsiteY86" fmla="*/ 54429 h 591752"/>
                <a:gd name="connsiteX87" fmla="*/ 13608 w 887186"/>
                <a:gd name="connsiteY87" fmla="*/ 19050 h 591752"/>
                <a:gd name="connsiteX88" fmla="*/ 13608 w 887186"/>
                <a:gd name="connsiteY88" fmla="*/ 5443 h 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887186" h="591752">
                  <a:moveTo>
                    <a:pt x="13608" y="5443"/>
                  </a:moveTo>
                  <a:cubicBezTo>
                    <a:pt x="28122" y="2268"/>
                    <a:pt x="47101" y="0"/>
                    <a:pt x="100693" y="0"/>
                  </a:cubicBezTo>
                  <a:cubicBezTo>
                    <a:pt x="184155" y="0"/>
                    <a:pt x="267608" y="1815"/>
                    <a:pt x="351065" y="2722"/>
                  </a:cubicBezTo>
                  <a:cubicBezTo>
                    <a:pt x="353786" y="3629"/>
                    <a:pt x="356362" y="5346"/>
                    <a:pt x="359229" y="5443"/>
                  </a:cubicBezTo>
                  <a:cubicBezTo>
                    <a:pt x="497405" y="10127"/>
                    <a:pt x="506800" y="8270"/>
                    <a:pt x="636815" y="5443"/>
                  </a:cubicBezTo>
                  <a:cubicBezTo>
                    <a:pt x="641351" y="4536"/>
                    <a:pt x="645797" y="2722"/>
                    <a:pt x="650422" y="2722"/>
                  </a:cubicBezTo>
                  <a:cubicBezTo>
                    <a:pt x="710083" y="2722"/>
                    <a:pt x="696186" y="-1075"/>
                    <a:pt x="723900" y="8165"/>
                  </a:cubicBezTo>
                  <a:lnTo>
                    <a:pt x="737508" y="48986"/>
                  </a:lnTo>
                  <a:lnTo>
                    <a:pt x="742950" y="65315"/>
                  </a:lnTo>
                  <a:cubicBezTo>
                    <a:pt x="743857" y="68036"/>
                    <a:pt x="743644" y="71451"/>
                    <a:pt x="745672" y="73479"/>
                  </a:cubicBezTo>
                  <a:lnTo>
                    <a:pt x="753836" y="81643"/>
                  </a:lnTo>
                  <a:cubicBezTo>
                    <a:pt x="761244" y="103864"/>
                    <a:pt x="753429" y="78173"/>
                    <a:pt x="759279" y="127908"/>
                  </a:cubicBezTo>
                  <a:cubicBezTo>
                    <a:pt x="759791" y="132263"/>
                    <a:pt x="764106" y="141567"/>
                    <a:pt x="767443" y="144236"/>
                  </a:cubicBezTo>
                  <a:cubicBezTo>
                    <a:pt x="769683" y="146028"/>
                    <a:pt x="772825" y="146262"/>
                    <a:pt x="775608" y="146958"/>
                  </a:cubicBezTo>
                  <a:lnTo>
                    <a:pt x="797379" y="152400"/>
                  </a:lnTo>
                  <a:cubicBezTo>
                    <a:pt x="799193" y="155122"/>
                    <a:pt x="800509" y="158252"/>
                    <a:pt x="802822" y="160565"/>
                  </a:cubicBezTo>
                  <a:cubicBezTo>
                    <a:pt x="805135" y="162878"/>
                    <a:pt x="808943" y="163454"/>
                    <a:pt x="810986" y="166008"/>
                  </a:cubicBezTo>
                  <a:cubicBezTo>
                    <a:pt x="826009" y="184786"/>
                    <a:pt x="798475" y="164016"/>
                    <a:pt x="821872" y="179615"/>
                  </a:cubicBezTo>
                  <a:cubicBezTo>
                    <a:pt x="822779" y="182336"/>
                    <a:pt x="823310" y="185213"/>
                    <a:pt x="824593" y="187779"/>
                  </a:cubicBezTo>
                  <a:cubicBezTo>
                    <a:pt x="828381" y="195355"/>
                    <a:pt x="832183" y="198091"/>
                    <a:pt x="838200" y="204108"/>
                  </a:cubicBezTo>
                  <a:cubicBezTo>
                    <a:pt x="844140" y="221922"/>
                    <a:pt x="835890" y="204436"/>
                    <a:pt x="849086" y="214993"/>
                  </a:cubicBezTo>
                  <a:cubicBezTo>
                    <a:pt x="851640" y="217036"/>
                    <a:pt x="852216" y="220845"/>
                    <a:pt x="854529" y="223158"/>
                  </a:cubicBezTo>
                  <a:cubicBezTo>
                    <a:pt x="856842" y="225471"/>
                    <a:pt x="859972" y="226786"/>
                    <a:pt x="862693" y="228600"/>
                  </a:cubicBezTo>
                  <a:cubicBezTo>
                    <a:pt x="864507" y="231322"/>
                    <a:pt x="865823" y="234452"/>
                    <a:pt x="868136" y="236765"/>
                  </a:cubicBezTo>
                  <a:cubicBezTo>
                    <a:pt x="877570" y="246200"/>
                    <a:pt x="875937" y="237309"/>
                    <a:pt x="881743" y="250372"/>
                  </a:cubicBezTo>
                  <a:cubicBezTo>
                    <a:pt x="884073" y="255615"/>
                    <a:pt x="887186" y="266700"/>
                    <a:pt x="887186" y="266700"/>
                  </a:cubicBezTo>
                  <a:cubicBezTo>
                    <a:pt x="886279" y="277586"/>
                    <a:pt x="885909" y="288530"/>
                    <a:pt x="884465" y="299358"/>
                  </a:cubicBezTo>
                  <a:cubicBezTo>
                    <a:pt x="884086" y="302201"/>
                    <a:pt x="883535" y="305282"/>
                    <a:pt x="881743" y="307522"/>
                  </a:cubicBezTo>
                  <a:cubicBezTo>
                    <a:pt x="879700" y="310076"/>
                    <a:pt x="876300" y="311151"/>
                    <a:pt x="873579" y="312965"/>
                  </a:cubicBezTo>
                  <a:cubicBezTo>
                    <a:pt x="872672" y="318408"/>
                    <a:pt x="872196" y="323940"/>
                    <a:pt x="870858" y="329293"/>
                  </a:cubicBezTo>
                  <a:cubicBezTo>
                    <a:pt x="868315" y="339466"/>
                    <a:pt x="866355" y="346127"/>
                    <a:pt x="859972" y="353786"/>
                  </a:cubicBezTo>
                  <a:cubicBezTo>
                    <a:pt x="857508" y="356743"/>
                    <a:pt x="854765" y="359486"/>
                    <a:pt x="851808" y="361950"/>
                  </a:cubicBezTo>
                  <a:cubicBezTo>
                    <a:pt x="849295" y="364044"/>
                    <a:pt x="846365" y="365579"/>
                    <a:pt x="843643" y="367393"/>
                  </a:cubicBezTo>
                  <a:cubicBezTo>
                    <a:pt x="842736" y="370115"/>
                    <a:pt x="843256" y="373891"/>
                    <a:pt x="840922" y="375558"/>
                  </a:cubicBezTo>
                  <a:cubicBezTo>
                    <a:pt x="836253" y="378893"/>
                    <a:pt x="830036" y="379186"/>
                    <a:pt x="824593" y="381000"/>
                  </a:cubicBezTo>
                  <a:cubicBezTo>
                    <a:pt x="804343" y="387750"/>
                    <a:pt x="819323" y="383515"/>
                    <a:pt x="778329" y="386443"/>
                  </a:cubicBezTo>
                  <a:cubicBezTo>
                    <a:pt x="777422" y="389165"/>
                    <a:pt x="776891" y="392042"/>
                    <a:pt x="775608" y="394608"/>
                  </a:cubicBezTo>
                  <a:cubicBezTo>
                    <a:pt x="765052" y="415721"/>
                    <a:pt x="774288" y="390405"/>
                    <a:pt x="767443" y="410936"/>
                  </a:cubicBezTo>
                  <a:cubicBezTo>
                    <a:pt x="767673" y="412546"/>
                    <a:pt x="769433" y="432969"/>
                    <a:pt x="772886" y="438150"/>
                  </a:cubicBezTo>
                  <a:cubicBezTo>
                    <a:pt x="775021" y="441352"/>
                    <a:pt x="778329" y="443593"/>
                    <a:pt x="781050" y="446315"/>
                  </a:cubicBezTo>
                  <a:cubicBezTo>
                    <a:pt x="781957" y="449036"/>
                    <a:pt x="783772" y="451610"/>
                    <a:pt x="783772" y="454479"/>
                  </a:cubicBezTo>
                  <a:cubicBezTo>
                    <a:pt x="783772" y="467259"/>
                    <a:pt x="785013" y="480453"/>
                    <a:pt x="775608" y="489858"/>
                  </a:cubicBezTo>
                  <a:cubicBezTo>
                    <a:pt x="773295" y="492171"/>
                    <a:pt x="770165" y="493486"/>
                    <a:pt x="767443" y="495300"/>
                  </a:cubicBezTo>
                  <a:cubicBezTo>
                    <a:pt x="759184" y="520082"/>
                    <a:pt x="771855" y="480935"/>
                    <a:pt x="762000" y="517072"/>
                  </a:cubicBezTo>
                  <a:cubicBezTo>
                    <a:pt x="760491" y="522607"/>
                    <a:pt x="761331" y="530218"/>
                    <a:pt x="756558" y="533400"/>
                  </a:cubicBezTo>
                  <a:lnTo>
                    <a:pt x="740229" y="544286"/>
                  </a:lnTo>
                  <a:lnTo>
                    <a:pt x="732065" y="549729"/>
                  </a:lnTo>
                  <a:cubicBezTo>
                    <a:pt x="731158" y="552450"/>
                    <a:pt x="729026" y="555042"/>
                    <a:pt x="729343" y="557893"/>
                  </a:cubicBezTo>
                  <a:cubicBezTo>
                    <a:pt x="729976" y="563595"/>
                    <a:pt x="734786" y="574222"/>
                    <a:pt x="734786" y="574222"/>
                  </a:cubicBezTo>
                  <a:cubicBezTo>
                    <a:pt x="733879" y="579665"/>
                    <a:pt x="735967" y="586648"/>
                    <a:pt x="732065" y="590550"/>
                  </a:cubicBezTo>
                  <a:cubicBezTo>
                    <a:pt x="726582" y="596033"/>
                    <a:pt x="714422" y="581072"/>
                    <a:pt x="713015" y="579665"/>
                  </a:cubicBezTo>
                  <a:cubicBezTo>
                    <a:pt x="712108" y="576943"/>
                    <a:pt x="711686" y="574008"/>
                    <a:pt x="710293" y="571500"/>
                  </a:cubicBezTo>
                  <a:cubicBezTo>
                    <a:pt x="707116" y="565782"/>
                    <a:pt x="704851" y="558800"/>
                    <a:pt x="699408" y="555172"/>
                  </a:cubicBezTo>
                  <a:cubicBezTo>
                    <a:pt x="680692" y="542695"/>
                    <a:pt x="689285" y="546354"/>
                    <a:pt x="674915" y="541565"/>
                  </a:cubicBezTo>
                  <a:cubicBezTo>
                    <a:pt x="663122" y="542472"/>
                    <a:pt x="651272" y="542819"/>
                    <a:pt x="639536" y="544286"/>
                  </a:cubicBezTo>
                  <a:cubicBezTo>
                    <a:pt x="636690" y="544642"/>
                    <a:pt x="634241" y="547008"/>
                    <a:pt x="631372" y="547008"/>
                  </a:cubicBezTo>
                  <a:cubicBezTo>
                    <a:pt x="571494" y="547008"/>
                    <a:pt x="511631" y="545101"/>
                    <a:pt x="451758" y="544286"/>
                  </a:cubicBezTo>
                  <a:lnTo>
                    <a:pt x="231322" y="541565"/>
                  </a:lnTo>
                  <a:cubicBezTo>
                    <a:pt x="196851" y="540658"/>
                    <a:pt x="162350" y="540523"/>
                    <a:pt x="127908" y="538843"/>
                  </a:cubicBezTo>
                  <a:cubicBezTo>
                    <a:pt x="125043" y="538703"/>
                    <a:pt x="122501" y="536910"/>
                    <a:pt x="119743" y="536122"/>
                  </a:cubicBezTo>
                  <a:cubicBezTo>
                    <a:pt x="116147" y="535095"/>
                    <a:pt x="112486" y="534307"/>
                    <a:pt x="108858" y="533400"/>
                  </a:cubicBezTo>
                  <a:cubicBezTo>
                    <a:pt x="86099" y="499264"/>
                    <a:pt x="105389" y="531322"/>
                    <a:pt x="100693" y="432708"/>
                  </a:cubicBezTo>
                  <a:cubicBezTo>
                    <a:pt x="100345" y="425402"/>
                    <a:pt x="99504" y="418087"/>
                    <a:pt x="97972" y="410936"/>
                  </a:cubicBezTo>
                  <a:cubicBezTo>
                    <a:pt x="96770" y="405326"/>
                    <a:pt x="97972" y="396423"/>
                    <a:pt x="92529" y="394608"/>
                  </a:cubicBezTo>
                  <a:lnTo>
                    <a:pt x="84365" y="391886"/>
                  </a:lnTo>
                  <a:cubicBezTo>
                    <a:pt x="83458" y="389165"/>
                    <a:pt x="83036" y="386230"/>
                    <a:pt x="81643" y="383722"/>
                  </a:cubicBezTo>
                  <a:cubicBezTo>
                    <a:pt x="78466" y="378004"/>
                    <a:pt x="70758" y="367393"/>
                    <a:pt x="70758" y="367393"/>
                  </a:cubicBezTo>
                  <a:cubicBezTo>
                    <a:pt x="73647" y="344274"/>
                    <a:pt x="76805" y="330198"/>
                    <a:pt x="70758" y="304800"/>
                  </a:cubicBezTo>
                  <a:cubicBezTo>
                    <a:pt x="69243" y="298436"/>
                    <a:pt x="65315" y="292101"/>
                    <a:pt x="59872" y="288472"/>
                  </a:cubicBezTo>
                  <a:lnTo>
                    <a:pt x="51708" y="283029"/>
                  </a:lnTo>
                  <a:cubicBezTo>
                    <a:pt x="49894" y="280308"/>
                    <a:pt x="47593" y="277854"/>
                    <a:pt x="46265" y="274865"/>
                  </a:cubicBezTo>
                  <a:cubicBezTo>
                    <a:pt x="43935" y="269622"/>
                    <a:pt x="40822" y="258536"/>
                    <a:pt x="40822" y="258536"/>
                  </a:cubicBezTo>
                  <a:cubicBezTo>
                    <a:pt x="39915" y="251279"/>
                    <a:pt x="39632" y="243916"/>
                    <a:pt x="38100" y="236765"/>
                  </a:cubicBezTo>
                  <a:cubicBezTo>
                    <a:pt x="38094" y="236738"/>
                    <a:pt x="31301" y="216367"/>
                    <a:pt x="29936" y="212272"/>
                  </a:cubicBezTo>
                  <a:cubicBezTo>
                    <a:pt x="29029" y="209551"/>
                    <a:pt x="28806" y="206495"/>
                    <a:pt x="27215" y="204108"/>
                  </a:cubicBezTo>
                  <a:lnTo>
                    <a:pt x="16329" y="187779"/>
                  </a:lnTo>
                  <a:cubicBezTo>
                    <a:pt x="15422" y="185058"/>
                    <a:pt x="14891" y="182181"/>
                    <a:pt x="13608" y="179615"/>
                  </a:cubicBezTo>
                  <a:cubicBezTo>
                    <a:pt x="12145" y="176689"/>
                    <a:pt x="9493" y="174439"/>
                    <a:pt x="8165" y="171450"/>
                  </a:cubicBezTo>
                  <a:cubicBezTo>
                    <a:pt x="5835" y="166207"/>
                    <a:pt x="4536" y="160565"/>
                    <a:pt x="2722" y="155122"/>
                  </a:cubicBezTo>
                  <a:lnTo>
                    <a:pt x="0" y="146958"/>
                  </a:lnTo>
                  <a:cubicBezTo>
                    <a:pt x="907" y="144236"/>
                    <a:pt x="1934" y="141552"/>
                    <a:pt x="2722" y="138793"/>
                  </a:cubicBezTo>
                  <a:cubicBezTo>
                    <a:pt x="3749" y="135197"/>
                    <a:pt x="3770" y="131253"/>
                    <a:pt x="5443" y="127908"/>
                  </a:cubicBezTo>
                  <a:cubicBezTo>
                    <a:pt x="13381" y="112033"/>
                    <a:pt x="13267" y="113620"/>
                    <a:pt x="24493" y="106136"/>
                  </a:cubicBezTo>
                  <a:cubicBezTo>
                    <a:pt x="25400" y="102507"/>
                    <a:pt x="26187" y="98846"/>
                    <a:pt x="27215" y="95250"/>
                  </a:cubicBezTo>
                  <a:cubicBezTo>
                    <a:pt x="28003" y="92492"/>
                    <a:pt x="29936" y="89955"/>
                    <a:pt x="29936" y="87086"/>
                  </a:cubicBezTo>
                  <a:cubicBezTo>
                    <a:pt x="29936" y="82902"/>
                    <a:pt x="27300" y="68207"/>
                    <a:pt x="24493" y="62593"/>
                  </a:cubicBezTo>
                  <a:cubicBezTo>
                    <a:pt x="23030" y="59668"/>
                    <a:pt x="20864" y="57150"/>
                    <a:pt x="19050" y="54429"/>
                  </a:cubicBezTo>
                  <a:cubicBezTo>
                    <a:pt x="18894" y="52864"/>
                    <a:pt x="18314" y="26894"/>
                    <a:pt x="13608" y="19050"/>
                  </a:cubicBezTo>
                  <a:cubicBezTo>
                    <a:pt x="12288" y="16850"/>
                    <a:pt x="-906" y="8618"/>
                    <a:pt x="13608" y="5443"/>
                  </a:cubicBez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FF00FF"/>
              </a:bgClr>
            </a:patt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3304401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Rockwell" panose="02060603020205020403" pitchFamily="18" charset="0"/>
                </a:rPr>
                <a:t>IOWA</a:t>
              </a:r>
              <a:endParaRPr lang="en-US" sz="1200" b="1" dirty="0">
                <a:solidFill>
                  <a:srgbClr val="000000"/>
                </a:solidFill>
                <a:latin typeface="Rockwell" panose="02060603020205020403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Life History Characteristics</a:t>
            </a:r>
            <a:endParaRPr lang="en-US" sz="28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990600"/>
            <a:ext cx="6019800" cy="5755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Longevity</a:t>
            </a: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</a:t>
            </a:r>
            <a:r>
              <a:rPr lang="en-US" altLang="en-US" sz="1400" b="1" dirty="0" err="1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Ersnt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&amp; </a:t>
            </a:r>
            <a:r>
              <a:rPr lang="en-US" altLang="en-US" sz="1400" b="1" dirty="0" err="1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Lovich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2009)</a:t>
            </a:r>
          </a:p>
          <a:p>
            <a:pPr marL="1200150" lvl="2" indent="-28575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20-60 years (varies by spp.)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Age at Maturity 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</a:t>
            </a:r>
            <a:r>
              <a:rPr lang="en-US" altLang="en-US" sz="1400" b="1" dirty="0" err="1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Ersnt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&amp; </a:t>
            </a:r>
            <a:r>
              <a:rPr lang="en-US" altLang="en-US" sz="1400" b="1" dirty="0" err="1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Lovich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2009; </a:t>
            </a:r>
            <a:r>
              <a:rPr lang="en-US" altLang="en-US" sz="1400" b="1" dirty="0" err="1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LeClere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2013)</a:t>
            </a:r>
          </a:p>
          <a:p>
            <a:pPr marL="1200150" lvl="2" indent="-28575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4-5 </a:t>
            </a:r>
            <a:r>
              <a:rPr lang="en-US" altLang="en-US" sz="1600" b="1" dirty="0">
                <a:latin typeface="Rockwell" panose="02060603020205020403" pitchFamily="18" charset="0"/>
                <a:cs typeface="Arial" panose="020B0604020202020204" pitchFamily="34" charset="0"/>
              </a:rPr>
              <a:t>years for 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males, 7-10 years for females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Clutch Sizes </a:t>
            </a:r>
            <a:r>
              <a:rPr lang="en-US" altLang="en-US" sz="1400" b="1" dirty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</a:t>
            </a:r>
            <a:r>
              <a:rPr lang="en-US" altLang="en-US" sz="1400" b="1" dirty="0" err="1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Ersnt</a:t>
            </a:r>
            <a:r>
              <a:rPr lang="en-US" altLang="en-US" sz="1400" b="1" dirty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&amp; </a:t>
            </a:r>
            <a:r>
              <a:rPr lang="en-US" altLang="en-US" sz="1400" b="1" dirty="0" err="1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Lovich</a:t>
            </a:r>
            <a:r>
              <a:rPr lang="en-US" altLang="en-US" sz="1400" b="1" dirty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2009; </a:t>
            </a:r>
            <a:r>
              <a:rPr lang="en-US" altLang="en-US" sz="1400" b="1" dirty="0" err="1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LeClere</a:t>
            </a:r>
            <a:r>
              <a:rPr lang="en-US" altLang="en-US" sz="1400" b="1" dirty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2013)</a:t>
            </a:r>
            <a:endParaRPr lang="en-US" altLang="en-US" sz="1400" b="1" dirty="0" smtClean="0">
              <a:solidFill>
                <a:srgbClr val="FFC0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1200150" lvl="2" indent="-28575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9-35 eggs /clutch , 1-2 clutches per year (varies by spp.)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Annual Predation Rates</a:t>
            </a: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(Ernst &amp; </a:t>
            </a:r>
            <a:r>
              <a:rPr lang="en-US" altLang="en-US" sz="1400" b="1" dirty="0" err="1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Lovich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2009)</a:t>
            </a:r>
          </a:p>
          <a:p>
            <a:pPr marL="1200150" lvl="2" indent="-285750" fontAlgn="base">
              <a:spcBef>
                <a:spcPts val="2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55%-100% in some years (varies by spp.)</a:t>
            </a:r>
          </a:p>
          <a:p>
            <a:pPr marL="1200150" lvl="2" indent="-285750" fontAlgn="base">
              <a:spcBef>
                <a:spcPts val="2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Recently laid nests more susceptible than older ones</a:t>
            </a:r>
          </a:p>
          <a:p>
            <a:pPr marL="1200150" lvl="2" indent="-285750" fontAlgn="base">
              <a:spcBef>
                <a:spcPts val="2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Rainfall or use of preferred nesting areas can </a:t>
            </a:r>
            <a:b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reduce predation</a:t>
            </a:r>
          </a:p>
          <a:p>
            <a:pPr marL="1200150" lvl="2" indent="-285750" fontAlgn="base">
              <a:spcBef>
                <a:spcPts val="2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Can result in low recruitment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Exploitation Rates </a:t>
            </a:r>
            <a:r>
              <a:rPr lang="en-US" altLang="en-US" sz="1400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(Zimmer-Shaffer et al. 2014)</a:t>
            </a:r>
          </a:p>
          <a:p>
            <a:pPr marL="1200150" lvl="2" indent="-285750" fontAlgn="base">
              <a:spcBef>
                <a:spcPts val="2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Snappers: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  ≤2.3% to maintain a stationary </a:t>
            </a:r>
            <a:b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population</a:t>
            </a:r>
          </a:p>
          <a:p>
            <a:pPr marL="1200150" lvl="2" indent="-285750" fontAlgn="base">
              <a:spcBef>
                <a:spcPts val="2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Softshells</a:t>
            </a:r>
            <a:r>
              <a:rPr lang="en-US" alt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: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  no harvest can be sustained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435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Iowa’s Harvestable Species</a:t>
            </a:r>
            <a:endParaRPr lang="en-US" sz="24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5" descr="snappere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89" y="1219200"/>
            <a:ext cx="2175840" cy="19168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on boy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02" y="3361706"/>
            <a:ext cx="2151427" cy="145334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20" y="5044769"/>
            <a:ext cx="2175840" cy="144179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0687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44626"/>
              </p:ext>
            </p:extLst>
          </p:nvPr>
        </p:nvGraphicFramePr>
        <p:xfrm>
          <a:off x="762000" y="296863"/>
          <a:ext cx="7772400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SPW 10.0 Graph" r:id="rId3" imgW="5793480" imgH="4591080" progId="SigmaPlotGraphicObject.9">
                  <p:embed/>
                </p:oleObj>
              </mc:Choice>
              <mc:Fallback>
                <p:oleObj name="SPW 10.0 Graph" r:id="rId3" imgW="5793480" imgH="45910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96863"/>
                        <a:ext cx="7772400" cy="640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05600" y="150572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308 Bobcats</a:t>
            </a:r>
            <a:endParaRPr lang="en-US" sz="1200" b="1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4150" y="4572000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43 Whitetails</a:t>
            </a:r>
            <a:endParaRPr lang="en-US" sz="1200" b="1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2750" y="5029200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1 Snapper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35 eggs</a:t>
            </a:r>
            <a:endParaRPr lang="en-US" sz="1200" b="1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2286000" cy="151831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12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26"/>
          <p:cNvGraphicFramePr>
            <a:graphicFrameLocks noChangeAspect="1"/>
          </p:cNvGraphicFramePr>
          <p:nvPr/>
        </p:nvGraphicFramePr>
        <p:xfrm>
          <a:off x="1517650" y="1389063"/>
          <a:ext cx="608647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Chart" r:id="rId3" imgW="6524863" imgH="4362688" progId="MSGraph.Chart.8">
                  <p:embed followColorScheme="full"/>
                </p:oleObj>
              </mc:Choice>
              <mc:Fallback>
                <p:oleObj name="Chart" r:id="rId3" imgW="6524863" imgH="43626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389063"/>
                        <a:ext cx="608647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91394"/>
              </p:ext>
            </p:extLst>
          </p:nvPr>
        </p:nvGraphicFramePr>
        <p:xfrm>
          <a:off x="435155" y="949325"/>
          <a:ext cx="8432800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00" name="Text Box 1065"/>
          <p:cNvSpPr txBox="1">
            <a:spLocks noChangeArrowheads="1"/>
          </p:cNvSpPr>
          <p:nvPr/>
        </p:nvSpPr>
        <p:spPr bwMode="auto">
          <a:xfrm>
            <a:off x="886741" y="101025"/>
            <a:ext cx="78762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charset="0"/>
              </a:rPr>
              <a:t>Iowa Commercial T</a:t>
            </a:r>
            <a:r>
              <a:rPr lang="en-US" alt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charset="0"/>
              </a:rPr>
              <a:t>urtle </a:t>
            </a:r>
            <a:r>
              <a:rPr lang="en-US" alt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charset="0"/>
              </a:rPr>
              <a:t>H</a:t>
            </a:r>
            <a:r>
              <a:rPr lang="en-US" alt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charset="0"/>
              </a:rPr>
              <a:t>arvesters </a:t>
            </a:r>
            <a:r>
              <a:rPr lang="en-US" alt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charset="0"/>
              </a:rPr>
              <a:t>by </a:t>
            </a:r>
            <a:r>
              <a:rPr lang="en-US" alt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charset="0"/>
              </a:rPr>
              <a:t>Year</a:t>
            </a:r>
            <a:endParaRPr lang="en-US" altLang="en-US" sz="2800" b="1" dirty="0">
              <a:solidFill>
                <a:srgbClr val="FFFF00"/>
              </a:solidFill>
              <a:latin typeface="Rockwell" panose="02060603020205020403" pitchFamily="18" charset="0"/>
              <a:cs typeface="Arial" charset="0"/>
            </a:endParaRPr>
          </a:p>
        </p:txBody>
      </p:sp>
      <p:sp>
        <p:nvSpPr>
          <p:cNvPr id="4101" name="Rectangle 1066"/>
          <p:cNvSpPr>
            <a:spLocks noChangeArrowheads="1"/>
          </p:cNvSpPr>
          <p:nvPr/>
        </p:nvSpPr>
        <p:spPr bwMode="auto">
          <a:xfrm>
            <a:off x="2689225" y="2097088"/>
            <a:ext cx="3451225" cy="0"/>
          </a:xfrm>
          <a:prstGeom prst="rect">
            <a:avLst/>
          </a:prstGeom>
          <a:solidFill>
            <a:srgbClr val="FFFC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4102" name="Text Box 1070"/>
          <p:cNvSpPr txBox="1">
            <a:spLocks noChangeArrowheads="1"/>
          </p:cNvSpPr>
          <p:nvPr/>
        </p:nvSpPr>
        <p:spPr bwMode="auto">
          <a:xfrm>
            <a:off x="2635483" y="558800"/>
            <a:ext cx="4374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Rockwell" panose="02060603020205020403" pitchFamily="18" charset="0"/>
                <a:cs typeface="Arial" charset="0"/>
              </a:rPr>
              <a:t>Maximum = 179 in 2012</a:t>
            </a:r>
          </a:p>
        </p:txBody>
      </p:sp>
      <p:pic>
        <p:nvPicPr>
          <p:cNvPr id="410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3246437"/>
            <a:ext cx="2478088" cy="1858963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507723" y="2722711"/>
            <a:ext cx="17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Number</a:t>
            </a:r>
            <a:endParaRPr lang="en-US" sz="24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0" y="6198513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Year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4487"/>
              </p:ext>
            </p:extLst>
          </p:nvPr>
        </p:nvGraphicFramePr>
        <p:xfrm>
          <a:off x="734169" y="1281545"/>
          <a:ext cx="7894638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66827" y="253425"/>
            <a:ext cx="6267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Snapper Total Annual Harvest</a:t>
            </a:r>
            <a:endParaRPr lang="en-US" altLang="en-US" sz="3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173"/>
          <p:cNvSpPr txBox="1">
            <a:spLocks noChangeArrowheads="1"/>
          </p:cNvSpPr>
          <p:nvPr/>
        </p:nvSpPr>
        <p:spPr bwMode="auto">
          <a:xfrm>
            <a:off x="2438400" y="772180"/>
            <a:ext cx="5810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Maximum = 203,156 lbs. </a:t>
            </a:r>
            <a:r>
              <a:rPr lang="en-US" altLang="en-US" sz="2800" b="1" dirty="0">
                <a:latin typeface="Rockwell" panose="02060603020205020403" pitchFamily="18" charset="0"/>
                <a:cs typeface="Arial" panose="020B0604020202020204" pitchFamily="34" charset="0"/>
              </a:rPr>
              <a:t>in 2007</a:t>
            </a:r>
          </a:p>
        </p:txBody>
      </p:sp>
      <p:sp>
        <p:nvSpPr>
          <p:cNvPr id="6" name="Text Box 1173"/>
          <p:cNvSpPr txBox="1">
            <a:spLocks noChangeArrowheads="1"/>
          </p:cNvSpPr>
          <p:nvPr/>
        </p:nvSpPr>
        <p:spPr bwMode="auto">
          <a:xfrm rot="16200000">
            <a:off x="-424933" y="2847945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Harvest (lbs.)</a:t>
            </a:r>
            <a:endParaRPr lang="en-US" altLang="en-US" sz="20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81606"/>
            <a:ext cx="2094925" cy="157119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57800" y="4191000"/>
            <a:ext cx="322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" panose="02060603020205020403" pitchFamily="18" charset="0"/>
              </a:rPr>
              <a:t>Most harvested turtle species since 1987 (3,210,400 lbs.)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900" y="6198513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Year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48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6096000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Year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9888" y="2875112"/>
            <a:ext cx="2620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Harvest (pounds)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  Snapper Average Harvest </a:t>
            </a:r>
            <a:r>
              <a:rPr 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er Licensee</a:t>
            </a:r>
            <a:endParaRPr lang="en-US" sz="28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30858"/>
              </p:ext>
            </p:extLst>
          </p:nvPr>
        </p:nvGraphicFramePr>
        <p:xfrm>
          <a:off x="470356" y="1162050"/>
          <a:ext cx="7894638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133600" y="751820"/>
            <a:ext cx="6477000" cy="3047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Slight decrease of ~ 10 lbs. per harvester per year</a:t>
            </a:r>
            <a:endParaRPr lang="en-US" sz="20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val="28230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SC_03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676400"/>
            <a:ext cx="1066800" cy="7086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97712"/>
              </p:ext>
            </p:extLst>
          </p:nvPr>
        </p:nvGraphicFramePr>
        <p:xfrm>
          <a:off x="734169" y="1281545"/>
          <a:ext cx="7894638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637599" y="2875112"/>
            <a:ext cx="2620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Harvest (pounds)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882" y="6096000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Year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133600" y="115669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Softshell Total Annual Harvest</a:t>
            </a:r>
            <a:endParaRPr lang="en-US" altLang="en-US" sz="3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173"/>
          <p:cNvSpPr txBox="1">
            <a:spLocks noChangeArrowheads="1"/>
          </p:cNvSpPr>
          <p:nvPr/>
        </p:nvSpPr>
        <p:spPr bwMode="auto">
          <a:xfrm>
            <a:off x="2511253" y="634425"/>
            <a:ext cx="55659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Maximum = 46,496 in 2002</a:t>
            </a:r>
            <a:endParaRPr lang="en-US" altLang="en-US" sz="32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val="37221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00977"/>
              </p:ext>
            </p:extLst>
          </p:nvPr>
        </p:nvGraphicFramePr>
        <p:xfrm>
          <a:off x="396081" y="1127414"/>
          <a:ext cx="7894638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561399" y="2875113"/>
            <a:ext cx="2620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Harvest (pounds)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6019800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Year</a:t>
            </a:r>
            <a:endParaRPr lang="en-US" sz="22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112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Softshell Average Harvest </a:t>
            </a:r>
            <a:r>
              <a:rPr 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er Licensee</a:t>
            </a:r>
            <a:endParaRPr lang="en-US" sz="28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95600" y="723975"/>
            <a:ext cx="4343400" cy="3047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ecreasing trend in last 14 years</a:t>
            </a:r>
            <a:endParaRPr lang="en-US" sz="20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DSC_0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813350"/>
            <a:ext cx="1828800" cy="1214861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val="21978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Common Snappers Harvested by County</a:t>
            </a:r>
            <a:endParaRPr lang="en-US" sz="20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378104"/>
            <a:ext cx="8107538" cy="3574896"/>
            <a:chOff x="457200" y="1244814"/>
            <a:chExt cx="8107538" cy="35748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47124"/>
              <a:ext cx="3939970" cy="3016538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1244814"/>
              <a:ext cx="3764138" cy="301653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524000" y="4400490"/>
              <a:ext cx="1406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Rockwell" panose="02060603020205020403" pitchFamily="18" charset="0"/>
                  <a:cs typeface="Arial" panose="020B0604020202020204" pitchFamily="34" charset="0"/>
                </a:rPr>
                <a:t>2008-2013</a:t>
              </a:r>
              <a:endParaRPr lang="en-US" sz="2000" b="1" dirty="0">
                <a:latin typeface="Rockwell" panose="020606030202050204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0" y="44196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Rockwell" panose="02060603020205020403" pitchFamily="18" charset="0"/>
                  <a:cs typeface="Arial" panose="020B0604020202020204" pitchFamily="34" charset="0"/>
                </a:rPr>
                <a:t>2014</a:t>
              </a:r>
              <a:endParaRPr lang="en-US" sz="2000" b="1" dirty="0">
                <a:latin typeface="Rockwell" panose="020606030202050204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5257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Historically, much of the turtle harvest has occurred in southeast Iowa.   A slight shift to south-central Iowa was observed in 2014.</a:t>
            </a:r>
            <a:endParaRPr lang="en-US" sz="20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val="6239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37183934"/>
              </p:ext>
            </p:extLst>
          </p:nvPr>
        </p:nvGraphicFramePr>
        <p:xfrm>
          <a:off x="457200" y="1597813"/>
          <a:ext cx="8077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34%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025" y="4533603"/>
            <a:ext cx="9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22%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885" y="17730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%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1601" y="1773091"/>
            <a:ext cx="8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1%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609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Turtle Catch in Southeast Iowa </a:t>
            </a:r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(2010-2014)</a:t>
            </a:r>
            <a:endParaRPr lang="en-US" sz="28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" y="6248400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62" y="4396122"/>
            <a:ext cx="1182450" cy="7853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6" descr="100_23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28" y="3080253"/>
            <a:ext cx="975972" cy="7319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3243026" y="2258482"/>
            <a:ext cx="219548" cy="533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809874" y="2239431"/>
            <a:ext cx="202285" cy="5334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143000" y="416528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35%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66" y="3236267"/>
            <a:ext cx="1099068" cy="82430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77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838200"/>
            <a:ext cx="8088508" cy="5713017"/>
            <a:chOff x="533400" y="838200"/>
            <a:chExt cx="8088508" cy="5713017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5486400" y="1182285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</a:t>
              </a:r>
            </a:p>
          </p:txBody>
        </p:sp>
        <p:pic>
          <p:nvPicPr>
            <p:cNvPr id="8" name="Picture 5" descr="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570" y="3609359"/>
              <a:ext cx="4189338" cy="294185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603" y="838200"/>
              <a:ext cx="4172305" cy="27711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838200"/>
              <a:ext cx="3916203" cy="27711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609358"/>
              <a:ext cx="3922478" cy="294185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533400" y="838200"/>
              <a:ext cx="8088508" cy="5713017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71600" y="15240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Rockwell" panose="02060603020205020403" pitchFamily="18" charset="0"/>
                <a:cs typeface="Arial" panose="020B0604020202020204" pitchFamily="34" charset="0"/>
              </a:rPr>
              <a:t>Iowa’s </a:t>
            </a:r>
            <a:r>
              <a:rPr lang="en-US" altLang="en-US" sz="28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Harvestable </a:t>
            </a:r>
            <a:r>
              <a:rPr lang="en-US" altLang="en-US" sz="2800" b="1" dirty="0">
                <a:latin typeface="Rockwell" panose="02060603020205020403" pitchFamily="18" charset="0"/>
                <a:cs typeface="Arial" panose="020B0604020202020204" pitchFamily="34" charset="0"/>
              </a:rPr>
              <a:t>Turtle Species</a:t>
            </a:r>
          </a:p>
        </p:txBody>
      </p:sp>
    </p:spTree>
    <p:extLst>
      <p:ext uri="{BB962C8B-B14F-4D97-AF65-F5344CB8AC3E}">
        <p14:creationId xmlns:p14="http://schemas.microsoft.com/office/powerpoint/2010/main" val="23042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57200"/>
            <a:ext cx="10058400" cy="6191310"/>
            <a:chOff x="381000" y="228600"/>
            <a:chExt cx="10058400" cy="619131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754050832"/>
                </p:ext>
              </p:extLst>
            </p:nvPr>
          </p:nvGraphicFramePr>
          <p:xfrm>
            <a:off x="381000" y="228600"/>
            <a:ext cx="10058400" cy="2871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36994246"/>
                </p:ext>
              </p:extLst>
            </p:nvPr>
          </p:nvGraphicFramePr>
          <p:xfrm>
            <a:off x="381000" y="3048000"/>
            <a:ext cx="10058400" cy="2871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819400" y="6019800"/>
              <a:ext cx="495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Straight-line carapace </a:t>
              </a:r>
              <a:r>
                <a:rPr lang="en-US" sz="2000" b="1" dirty="0">
                  <a:solidFill>
                    <a:srgbClr val="FFFF00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length (inches)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16200000">
              <a:off x="-840491" y="2657447"/>
              <a:ext cx="31242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Relative frequency (%)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" y="6244102"/>
            <a:ext cx="717911" cy="465796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95401" y="7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 Snapper Relative Frequency </a:t>
            </a:r>
            <a:r>
              <a:rPr lang="en-US" sz="24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(2010-2014)</a:t>
            </a:r>
            <a:endParaRPr lang="en-US" sz="2400" b="1" dirty="0">
              <a:solidFill>
                <a:srgbClr val="FFFF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777734"/>
            <a:ext cx="128016" cy="12801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3669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Female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Flowchart: Merge 15"/>
          <p:cNvSpPr/>
          <p:nvPr/>
        </p:nvSpPr>
        <p:spPr bwMode="auto">
          <a:xfrm>
            <a:off x="5080556" y="5410200"/>
            <a:ext cx="177244" cy="381000"/>
          </a:xfrm>
          <a:prstGeom prst="flowChartMerg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Flowchart: Merge 16"/>
          <p:cNvSpPr/>
          <p:nvPr/>
        </p:nvSpPr>
        <p:spPr bwMode="auto">
          <a:xfrm>
            <a:off x="5080556" y="2590800"/>
            <a:ext cx="177244" cy="381000"/>
          </a:xfrm>
          <a:prstGeom prst="flowChartMerg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22392" y="1563469"/>
            <a:ext cx="1325608" cy="646331"/>
            <a:chOff x="1722392" y="1563469"/>
            <a:chExt cx="1325608" cy="646331"/>
          </a:xfrm>
        </p:grpSpPr>
        <p:sp>
          <p:nvSpPr>
            <p:cNvPr id="19" name="Flowchart: Merge 18"/>
            <p:cNvSpPr/>
            <p:nvPr/>
          </p:nvSpPr>
          <p:spPr bwMode="auto">
            <a:xfrm>
              <a:off x="1722392" y="1722531"/>
              <a:ext cx="177244" cy="381000"/>
            </a:xfrm>
            <a:prstGeom prst="flowChartMerge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15634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Rockwell" panose="02060603020205020403" pitchFamily="18" charset="0"/>
                </a:rPr>
                <a:t>11.4 in.</a:t>
              </a:r>
            </a:p>
            <a:p>
              <a:r>
                <a:rPr lang="en-US" b="1" dirty="0" smtClean="0">
                  <a:solidFill>
                    <a:srgbClr val="000000"/>
                  </a:solidFill>
                  <a:latin typeface="Rockwell" panose="02060603020205020403" pitchFamily="18" charset="0"/>
                </a:rPr>
                <a:t>13.0 lbs.</a:t>
              </a:r>
              <a:endParaRPr lang="en-US" b="1" dirty="0">
                <a:solidFill>
                  <a:srgbClr val="000000"/>
                </a:solidFill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_32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323849"/>
            <a:ext cx="8305802" cy="622935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Can Iowa’s turtle populations sustain themselves, long-term, given the challenges they’re facing?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4400" y="1325463"/>
            <a:ext cx="7391400" cy="4770537"/>
          </a:xfrm>
          <a:prstGeom prst="rect">
            <a:avLst/>
          </a:prstGeom>
          <a:solidFill>
            <a:schemeClr val="tx1">
              <a:lumMod val="75000"/>
              <a:alpha val="55000"/>
            </a:schemeClr>
          </a:solidFill>
          <a:ln w="38100">
            <a:solidFill>
              <a:srgbClr val="000000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Habitat Loss &amp; Degradation</a:t>
            </a:r>
          </a:p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Exotic/Invasive Species</a:t>
            </a:r>
          </a:p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Environmental Pollution</a:t>
            </a:r>
          </a:p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Disease</a:t>
            </a:r>
          </a:p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Global Climate Change</a:t>
            </a:r>
          </a:p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Unsustainable Use Without Proper Management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400" y="268069"/>
            <a:ext cx="7391400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000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99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Why are turtles in decline?</a:t>
            </a:r>
            <a:endParaRPr lang="en-US" altLang="en-US" sz="4000" b="1" dirty="0">
              <a:solidFill>
                <a:srgbClr val="000099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31345" y="6324600"/>
            <a:ext cx="2895600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000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99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(Ernst &amp; </a:t>
            </a:r>
            <a:r>
              <a:rPr lang="en-US" altLang="en-US" sz="2000" b="1" dirty="0" err="1" smtClean="0">
                <a:solidFill>
                  <a:srgbClr val="000099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Lovich</a:t>
            </a:r>
            <a:r>
              <a:rPr lang="en-US" altLang="en-US" sz="2000" b="1" dirty="0" smtClean="0">
                <a:solidFill>
                  <a:srgbClr val="000099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2009)</a:t>
            </a:r>
            <a:endParaRPr lang="en-US" altLang="en-US" sz="2000" b="1" dirty="0">
              <a:solidFill>
                <a:srgbClr val="000099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88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80010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1.  Habitat Loss &amp; Degradation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2761020" cy="22272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" y="4152061"/>
            <a:ext cx="2761020" cy="209633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60" y="1295400"/>
            <a:ext cx="3065062" cy="22272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71" y="4114800"/>
            <a:ext cx="3055929" cy="2190398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14400" y="3562290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Road fragmentation</a:t>
            </a:r>
            <a:endParaRPr lang="en-US" altLang="en-US" sz="20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029200" y="3562290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Wetland destruction</a:t>
            </a:r>
            <a:endParaRPr lang="en-US" altLang="en-US" sz="20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14600" y="6305490"/>
            <a:ext cx="3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Water Quality Degradation</a:t>
            </a:r>
            <a:endParaRPr lang="en-US" altLang="en-US" sz="20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705600" y="6324600"/>
            <a:ext cx="3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Damage to River Systems</a:t>
            </a:r>
            <a:endParaRPr lang="en-US" altLang="en-US" sz="2000" b="1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181600" y="4095690"/>
            <a:ext cx="2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Noted w/ regards to Turtles in Iowa by </a:t>
            </a:r>
            <a:r>
              <a:rPr lang="en-US" altLang="en-US" sz="1000" b="1" dirty="0" err="1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Vandewalle</a:t>
            </a:r>
            <a:r>
              <a:rPr lang="en-US" altLang="en-US" sz="1000" b="1" dirty="0" smtClean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&amp; Christiansen (1996)</a:t>
            </a:r>
            <a:endParaRPr lang="en-US" altLang="en-US" sz="1000" b="1" dirty="0">
              <a:solidFill>
                <a:srgbClr val="00000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27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83565" y="152400"/>
            <a:ext cx="692223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.  Exotic/Invasive Species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59" y="3787279"/>
            <a:ext cx="1556995" cy="2094612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33" y="3935247"/>
            <a:ext cx="1981200" cy="1485900"/>
          </a:xfrm>
          <a:prstGeom prst="rect">
            <a:avLst/>
          </a:prstGeom>
          <a:ln w="38100">
            <a:solidFill>
              <a:srgbClr val="FF993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85" y="1066800"/>
            <a:ext cx="2241112" cy="148371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11" y="1901394"/>
            <a:ext cx="1436676" cy="1703568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25469"/>
            <a:ext cx="1761415" cy="12964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27" y="5334000"/>
            <a:ext cx="2104770" cy="1385075"/>
          </a:xfrm>
          <a:prstGeom prst="rect">
            <a:avLst/>
          </a:prstGeom>
          <a:ln w="38100">
            <a:solidFill>
              <a:srgbClr val="66FF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44636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Rockwell" panose="02060603020205020403" pitchFamily="18" charset="0"/>
              </a:rPr>
              <a:t>2,300 exotic species have been established in the U.S., nearly 7.7 species per decade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1000" b="1" dirty="0">
              <a:latin typeface="Rockwell" panose="02060603020205020403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Rockwell" panose="02060603020205020403" pitchFamily="18" charset="0"/>
              </a:rPr>
              <a:t>Habitats change &amp; plant community organization is modified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1000" b="1" dirty="0">
              <a:latin typeface="Rockwell" panose="02060603020205020403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Rockwell" panose="02060603020205020403" pitchFamily="18" charset="0"/>
              </a:rPr>
              <a:t>Delicate relations between plants &amp; animals are altered or eliminated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1000" b="1" dirty="0">
              <a:latin typeface="Rockwell" panose="02060603020205020403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66FF33"/>
                </a:solidFill>
                <a:latin typeface="Rockwell" panose="02060603020205020403" pitchFamily="18" charset="0"/>
              </a:rPr>
              <a:t>Invasive</a:t>
            </a:r>
            <a:r>
              <a:rPr lang="en-US" sz="2000" b="1" dirty="0" smtClean="0">
                <a:latin typeface="Rockwell" panose="02060603020205020403" pitchFamily="18" charset="0"/>
              </a:rPr>
              <a:t> doesn’t always mean </a:t>
            </a:r>
            <a:r>
              <a:rPr lang="en-US" sz="2000" b="1" i="1" dirty="0" smtClean="0">
                <a:solidFill>
                  <a:srgbClr val="66FF33"/>
                </a:solidFill>
                <a:latin typeface="Rockwell" panose="02060603020205020403" pitchFamily="18" charset="0"/>
              </a:rPr>
              <a:t>exotic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1000" b="1" dirty="0">
              <a:latin typeface="Rockwell" panose="02060603020205020403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Rockwell" panose="02060603020205020403" pitchFamily="18" charset="0"/>
              </a:rPr>
              <a:t>Numerous native turtle nest and hatchling predators flourish in human-altered landscapes</a:t>
            </a:r>
            <a:endParaRPr lang="en-US" sz="20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23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152400"/>
            <a:ext cx="80010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3</a:t>
            </a:r>
            <a:r>
              <a:rPr lang="en-US" altLang="en-US" sz="40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.  Environmental Pollution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52650"/>
            <a:ext cx="2286000" cy="1719799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6" y="1828800"/>
            <a:ext cx="2278303" cy="17087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76550"/>
            <a:ext cx="2362200" cy="177165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84" y="3733800"/>
            <a:ext cx="2227496" cy="125185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" y="1386274"/>
            <a:ext cx="4114800" cy="47859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66FF33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Turtles: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Can accumulate arsenic, mercury, other heavy metals, </a:t>
            </a:r>
            <a:r>
              <a:rPr lang="en-US" altLang="en-US" sz="2000" b="1" dirty="0" err="1" smtClean="0">
                <a:latin typeface="Rockwell" panose="02060603020205020403" pitchFamily="18" charset="0"/>
                <a:cs typeface="Arial" panose="020B0604020202020204" pitchFamily="34" charset="0"/>
              </a:rPr>
              <a:t>organochlorines</a:t>
            </a: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 smtClean="0">
                <a:latin typeface="Rockwell" panose="02060603020205020403" pitchFamily="18" charset="0"/>
                <a:cs typeface="Arial" panose="020B0604020202020204" pitchFamily="34" charset="0"/>
              </a:rPr>
              <a:t>radionucleotides</a:t>
            </a: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, and crude oil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Rockwell" panose="02060603020205020403" pitchFamily="18" charset="0"/>
                <a:cs typeface="Arial" panose="020B0604020202020204" pitchFamily="34" charset="0"/>
              </a:rPr>
              <a:t>C</a:t>
            </a:r>
            <a:r>
              <a:rPr lang="en-US" altLang="en-US" sz="20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an be poisoned by pesticides or via consuming non-food items that mimic prey</a:t>
            </a:r>
          </a:p>
          <a:p>
            <a:pPr marL="1714500" lvl="3" indent="-34290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Death</a:t>
            </a:r>
          </a:p>
          <a:p>
            <a:pPr marL="1657350" lvl="3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Sterility</a:t>
            </a:r>
          </a:p>
          <a:p>
            <a:pPr marL="1657350" lvl="3" indent="-2857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Sex ratio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88" y="4800600"/>
            <a:ext cx="2376055" cy="176144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222494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90800" y="213741"/>
            <a:ext cx="29718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4.  Disease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9" y="3886200"/>
            <a:ext cx="1984131" cy="24050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4864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Can cause shell lesions; degree of necrosis can be shocking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Causes are not well understood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Disease outbreaks can reduce survival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Potentially severe effects on turtle populations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Been known to affect red-eared slider, painted turtle, common snapping turtle, &amp; stinkpot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3772" y="1361769"/>
            <a:ext cx="2643855" cy="20574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77064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43000" y="358914"/>
            <a:ext cx="68580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5</a:t>
            </a:r>
            <a:r>
              <a:rPr lang="en-US" altLang="en-US" sz="40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.  Global Climate Change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50292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Recently, some scientists have suggested that global climate change has the potential to eliminate the production of male offspring if average global temps increase </a:t>
            </a:r>
            <a:r>
              <a:rPr lang="en-US" altLang="en-US" b="1" dirty="0">
                <a:latin typeface="Rockwell" panose="02060603020205020403" pitchFamily="18" charset="0"/>
                <a:cs typeface="Arial" panose="020B0604020202020204" pitchFamily="34" charset="0"/>
              </a:rPr>
              <a:t>4</a:t>
            </a: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º C </a:t>
            </a:r>
            <a:r>
              <a:rPr lang="en-US" altLang="en-US" b="1" dirty="0">
                <a:latin typeface="Rockwell" panose="02060603020205020403" pitchFamily="18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2.2º </a:t>
            </a: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F</a:t>
            </a: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) and that increases of less than </a:t>
            </a:r>
            <a:r>
              <a:rPr lang="en-US" altLang="en-US" b="1" dirty="0">
                <a:latin typeface="Rockwell" panose="02060603020205020403" pitchFamily="18" charset="0"/>
                <a:cs typeface="Arial" panose="020B0604020202020204" pitchFamily="34" charset="0"/>
              </a:rPr>
              <a:t>2º C </a:t>
            </a: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(</a:t>
            </a:r>
            <a:r>
              <a:rPr lang="en-US" altLang="en-US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1.1º </a:t>
            </a:r>
            <a:r>
              <a:rPr lang="en-US" altLang="en-US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F</a:t>
            </a:r>
            <a:r>
              <a:rPr lang="en-US" altLang="en-US" b="1" dirty="0">
                <a:latin typeface="Rockwell" panose="02060603020205020403" pitchFamily="18" charset="0"/>
                <a:cs typeface="Arial" panose="020B0604020202020204" pitchFamily="34" charset="0"/>
              </a:rPr>
              <a:t>) </a:t>
            </a: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may dramatically skew sex ratios </a:t>
            </a:r>
            <a:r>
              <a:rPr lang="en-US" altLang="en-US" b="1" dirty="0" smtClean="0">
                <a:solidFill>
                  <a:srgbClr val="FFC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(Janzen 1994)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Also, because turtles are ectothermic (cold-blooded), their digestion rate, growth, reproduction, and activity are all closely related to temperature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Changing water levels in river, lakes, and wetlands may impact nesting sites and habitat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783894"/>
            <a:ext cx="2057401" cy="2958877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25" y="1295400"/>
            <a:ext cx="3382116" cy="23607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25643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28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6</a:t>
            </a:r>
            <a:r>
              <a:rPr lang="en-US" altLang="en-US" sz="28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.  Unsustainable Use Without Proper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54" y="1551199"/>
            <a:ext cx="1898346" cy="126820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32" y="1098973"/>
            <a:ext cx="1752600" cy="116134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" y="1260931"/>
            <a:ext cx="5105400" cy="51398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Sport Harvest - 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collection of small to intermediate size turtles for pets or larger turtles for food </a:t>
            </a:r>
            <a:r>
              <a:rPr lang="en-US" altLang="en-US" sz="1600" b="1" dirty="0" smtClean="0">
                <a:solidFill>
                  <a:srgbClr val="FF9933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(domestic use)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Commercial Harvest – 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collections to supply the pet or food trade </a:t>
            </a:r>
            <a:r>
              <a:rPr lang="en-US" altLang="en-US" sz="1600" b="1" dirty="0" smtClean="0">
                <a:solidFill>
                  <a:srgbClr val="FF9933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(domestic and international markets – particularly Asia; Mali et al. 2014)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 and </a:t>
            </a:r>
            <a:r>
              <a:rPr lang="en-US" altLang="en-US" sz="1600" b="1" dirty="0" err="1" smtClean="0">
                <a:latin typeface="Rockwell" panose="02060603020205020403" pitchFamily="18" charset="0"/>
                <a:cs typeface="Arial" panose="020B0604020202020204" pitchFamily="34" charset="0"/>
              </a:rPr>
              <a:t>broodstock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 for aquaculture units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In combination – 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harvest has resulted in the removal of many adults from populations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Gathering of eggs and juveniles - 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for           </a:t>
            </a:r>
            <a:b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commercial or domestic use reduces </a:t>
            </a:r>
            <a:b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the rate of replacement of those adults </a:t>
            </a:r>
            <a:b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</a:b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left to die in the wild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Many scientists believe - </a:t>
            </a:r>
            <a:r>
              <a:rPr lang="en-US" altLang="en-US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that given slow rates of maturation and reproduction, turtles cannot withstand exploitation and still maintain their numbers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09" y="2819400"/>
            <a:ext cx="1462091" cy="19339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70" y="2614080"/>
            <a:ext cx="1763856" cy="1424520"/>
          </a:xfrm>
          <a:prstGeom prst="rect">
            <a:avLst/>
          </a:prstGeom>
          <a:ln w="38100">
            <a:solidFill>
              <a:srgbClr val="FF9933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83240"/>
            <a:ext cx="2164111" cy="1211902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26" y="5181600"/>
            <a:ext cx="1761687" cy="1323222"/>
          </a:xfrm>
          <a:prstGeom prst="rect">
            <a:avLst/>
          </a:prstGeom>
          <a:ln w="38100"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1704896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746</Words>
  <Application>Microsoft Office PowerPoint</Application>
  <PresentationFormat>On-screen Show (4:3)</PresentationFormat>
  <Paragraphs>140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Textured</vt:lpstr>
      <vt:lpstr>SPW 10.0 Graph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cdolan</dc:creator>
  <cp:lastModifiedBy>mwilson</cp:lastModifiedBy>
  <cp:revision>142</cp:revision>
  <cp:lastPrinted>2015-09-16T20:42:55Z</cp:lastPrinted>
  <dcterms:created xsi:type="dcterms:W3CDTF">2015-09-08T15:56:40Z</dcterms:created>
  <dcterms:modified xsi:type="dcterms:W3CDTF">2015-09-18T14:53:34Z</dcterms:modified>
</cp:coreProperties>
</file>